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61" r:id="rId3"/>
    <p:sldId id="259" r:id="rId4"/>
    <p:sldId id="263" r:id="rId5"/>
    <p:sldId id="304" r:id="rId6"/>
    <p:sldId id="305" r:id="rId7"/>
    <p:sldId id="269" r:id="rId8"/>
    <p:sldId id="264" r:id="rId9"/>
    <p:sldId id="294" r:id="rId10"/>
    <p:sldId id="302" r:id="rId11"/>
    <p:sldId id="301" r:id="rId13"/>
    <p:sldId id="299" r:id="rId14"/>
    <p:sldId id="303" r:id="rId15"/>
    <p:sldId id="265" r:id="rId16"/>
    <p:sldId id="272" r:id="rId17"/>
    <p:sldId id="298" r:id="rId18"/>
    <p:sldId id="273" r:id="rId19"/>
    <p:sldId id="266" r:id="rId20"/>
    <p:sldId id="275" r:id="rId21"/>
    <p:sldId id="307" r:id="rId22"/>
    <p:sldId id="306" r:id="rId23"/>
    <p:sldId id="260" r:id="rId24"/>
  </p:sldIdLst>
  <p:sldSz cx="12192000" cy="6858000"/>
  <p:notesSz cx="6858000" cy="9144000"/>
  <p:embeddedFontLst>
    <p:embeddedFont>
      <p:font typeface="汉仪粗简黑简" panose="00020600040101010101" charset="-122"/>
      <p:regular r:id="rId29"/>
    </p:embeddedFont>
    <p:embeddedFont>
      <p:font typeface="MV Boli" panose="02000500030200090000" pitchFamily="2" charset="0"/>
      <p:regular r:id="rId30"/>
    </p:embeddedFont>
    <p:embeddedFont>
      <p:font typeface="微软雅黑" panose="020B0503020204020204" pitchFamily="34" charset="-122"/>
      <p:regular r:id="rId31"/>
    </p:embeddedFont>
    <p:embeddedFont>
      <p:font typeface="Calibri" panose="020F0502020204030204" charset="0"/>
      <p:regular r:id="rId32"/>
      <p:bold r:id="rId33"/>
      <p:italic r:id="rId34"/>
      <p:boldItalic r:id="rId35"/>
    </p:embeddedFont>
    <p:embeddedFont>
      <p:font typeface="汉仪超粗圆简" panose="02010600000101010101" charset="-122"/>
      <p:regular r:id="rId36"/>
    </p:embeddedFont>
    <p:embeddedFont>
      <p:font typeface="Calibri Light" panose="020F0302020204030204" charset="0"/>
      <p:regular r:id="rId37"/>
      <p:italic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0" userDrawn="1">
          <p15:clr>
            <a:srgbClr val="A4A3A4"/>
          </p15:clr>
        </p15:guide>
        <p15:guide id="2" pos="38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静" initials="静"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4487D"/>
    <a:srgbClr val="29518D"/>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70"/>
        <p:guide pos="382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40.xml"/><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678EC0E-2A9F-4AB8-87A9-0785BE166E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550A7-9FB6-45F7-96D6-6B24BFACAA2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678EC0E-2A9F-4AB8-87A9-0785BE166E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550A7-9FB6-45F7-96D6-6B24BFACAA2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678EC0E-2A9F-4AB8-87A9-0785BE166E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550A7-9FB6-45F7-96D6-6B24BFACAA2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678EC0E-2A9F-4AB8-87A9-0785BE166E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550A7-9FB6-45F7-96D6-6B24BFACAA2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678EC0E-2A9F-4AB8-87A9-0785BE166E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F550A7-9FB6-45F7-96D6-6B24BFACAA2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678EC0E-2A9F-4AB8-87A9-0785BE166E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F550A7-9FB6-45F7-96D6-6B24BFACAA2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678EC0E-2A9F-4AB8-87A9-0785BE166EC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F550A7-9FB6-45F7-96D6-6B24BFACAA2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678EC0E-2A9F-4AB8-87A9-0785BE166EC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F550A7-9FB6-45F7-96D6-6B24BFACAA2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78EC0E-2A9F-4AB8-87A9-0785BE166EC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F550A7-9FB6-45F7-96D6-6B24BFACAA2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678EC0E-2A9F-4AB8-87A9-0785BE166E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F550A7-9FB6-45F7-96D6-6B24BFACAA2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678EC0E-2A9F-4AB8-87A9-0785BE166E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F550A7-9FB6-45F7-96D6-6B24BFACAA2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8EC0E-2A9F-4AB8-87A9-0785BE166EC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550A7-9FB6-45F7-96D6-6B24BFACAA2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4" Type="http://schemas.openxmlformats.org/officeDocument/2006/relationships/notesSlide" Target="../notesSlides/notesSlide6.xml"/><Relationship Id="rId33" Type="http://schemas.openxmlformats.org/officeDocument/2006/relationships/slideLayout" Target="../slideLayouts/slideLayout7.xml"/><Relationship Id="rId32" Type="http://schemas.openxmlformats.org/officeDocument/2006/relationships/image" Target="../media/image17.svg"/><Relationship Id="rId31" Type="http://schemas.openxmlformats.org/officeDocument/2006/relationships/image" Target="../media/image16.png"/><Relationship Id="rId30" Type="http://schemas.openxmlformats.org/officeDocument/2006/relationships/tags" Target="../tags/tag33.xml"/><Relationship Id="rId3" Type="http://schemas.openxmlformats.org/officeDocument/2006/relationships/tags" Target="../tags/tag14.xml"/><Relationship Id="rId29" Type="http://schemas.openxmlformats.org/officeDocument/2006/relationships/image" Target="../media/image15.svg"/><Relationship Id="rId28" Type="http://schemas.openxmlformats.org/officeDocument/2006/relationships/image" Target="../media/image14.png"/><Relationship Id="rId27" Type="http://schemas.openxmlformats.org/officeDocument/2006/relationships/tags" Target="../tags/tag32.xml"/><Relationship Id="rId26" Type="http://schemas.openxmlformats.org/officeDocument/2006/relationships/image" Target="../media/image13.svg"/><Relationship Id="rId25" Type="http://schemas.openxmlformats.org/officeDocument/2006/relationships/image" Target="../media/image12.png"/><Relationship Id="rId24" Type="http://schemas.openxmlformats.org/officeDocument/2006/relationships/tags" Target="../tags/tag31.xml"/><Relationship Id="rId23" Type="http://schemas.openxmlformats.org/officeDocument/2006/relationships/image" Target="../media/image11.svg"/><Relationship Id="rId22" Type="http://schemas.openxmlformats.org/officeDocument/2006/relationships/image" Target="../media/image10.png"/><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tags" Target="../tags/tag13.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image" Target="../media/image9.svg"/><Relationship Id="rId15" Type="http://schemas.openxmlformats.org/officeDocument/2006/relationships/image" Target="../media/image8.png"/><Relationship Id="rId14" Type="http://schemas.openxmlformats.org/officeDocument/2006/relationships/tags" Target="../tags/tag25.xml"/><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4.jpe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5" Type="http://schemas.openxmlformats.org/officeDocument/2006/relationships/slideLayout" Target="../slideLayouts/slideLayout7.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图片 2" descr="QQ图片20220106181402"/>
          <p:cNvPicPr>
            <a:picLocks noChangeAspect="1"/>
          </p:cNvPicPr>
          <p:nvPr/>
        </p:nvPicPr>
        <p:blipFill>
          <a:blip r:embed="rId2"/>
          <a:srcRect l="74417" t="6019" r="10990" b="68250"/>
          <a:stretch>
            <a:fillRect/>
          </a:stretch>
        </p:blipFill>
        <p:spPr>
          <a:xfrm rot="5700000">
            <a:off x="10403840" y="3337560"/>
            <a:ext cx="823595" cy="817245"/>
          </a:xfrm>
          <a:prstGeom prst="rect">
            <a:avLst/>
          </a:prstGeom>
        </p:spPr>
      </p:pic>
      <p:pic>
        <p:nvPicPr>
          <p:cNvPr id="5" name="图片 4" descr="QQ图片20220106181402"/>
          <p:cNvPicPr>
            <a:picLocks noChangeAspect="1"/>
          </p:cNvPicPr>
          <p:nvPr/>
        </p:nvPicPr>
        <p:blipFill>
          <a:blip r:embed="rId2"/>
          <a:srcRect l="74417" t="6019" r="10990" b="68250"/>
          <a:stretch>
            <a:fillRect/>
          </a:stretch>
        </p:blipFill>
        <p:spPr>
          <a:xfrm rot="5700000">
            <a:off x="508000" y="4133215"/>
            <a:ext cx="1261745" cy="1252220"/>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2" name="图片 1" descr="QQ图片20220106181402"/>
          <p:cNvPicPr>
            <a:picLocks noChangeAspect="1"/>
          </p:cNvPicPr>
          <p:nvPr/>
        </p:nvPicPr>
        <p:blipFill>
          <a:blip r:embed="rId2"/>
          <a:srcRect l="74417" t="6019" r="10990" b="68250"/>
          <a:stretch>
            <a:fillRect/>
          </a:stretch>
        </p:blipFill>
        <p:spPr>
          <a:xfrm>
            <a:off x="10027285" y="593090"/>
            <a:ext cx="1779270" cy="1764665"/>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403225" y="821690"/>
            <a:ext cx="823595" cy="817245"/>
          </a:xfrm>
          <a:prstGeom prst="rect">
            <a:avLst/>
          </a:prstGeom>
        </p:spPr>
      </p:pic>
      <p:sp>
        <p:nvSpPr>
          <p:cNvPr id="184" name="文本框 183"/>
          <p:cNvSpPr txBox="1"/>
          <p:nvPr/>
        </p:nvSpPr>
        <p:spPr>
          <a:xfrm>
            <a:off x="1544678" y="2530012"/>
            <a:ext cx="9102685" cy="89716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400" b="1" noProof="0" dirty="0">
                <a:ln>
                  <a:noFill/>
                </a:ln>
                <a:solidFill>
                  <a:srgbClr val="24487D"/>
                </a:solidFill>
                <a:effectLst/>
                <a:uLnTx/>
                <a:uFillTx/>
                <a:latin typeface="微软雅黑 Light" charset="0"/>
                <a:ea typeface="微软雅黑 Light" charset="0"/>
                <a:cs typeface="微软雅黑 Light" charset="0"/>
              </a:rPr>
              <a:t>VSCode</a:t>
            </a:r>
            <a:r>
              <a:rPr kumimoji="0" lang="zh-CN" altLang="en-US" sz="4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rPr>
              <a:t>开源时序数据分析与可视化</a:t>
            </a:r>
            <a:endParaRPr kumimoji="0" lang="zh-CN" altLang="en-US" sz="4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endParaRPr>
          </a:p>
        </p:txBody>
      </p:sp>
      <p:sp>
        <p:nvSpPr>
          <p:cNvPr id="185" name="文本框 184"/>
          <p:cNvSpPr txBox="1"/>
          <p:nvPr/>
        </p:nvSpPr>
        <p:spPr>
          <a:xfrm>
            <a:off x="2652752" y="1850607"/>
            <a:ext cx="6864985" cy="39878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a:t>
            </a:r>
            <a:r>
              <a:rPr lang="en-US" altLang="zh-CN" sz="2000" b="1" noProof="0" dirty="0">
                <a:ln>
                  <a:noFill/>
                </a:ln>
                <a:solidFill>
                  <a:srgbClr val="24487D"/>
                </a:solidFill>
                <a:effectLst/>
                <a:uLnTx/>
                <a:uFillTx/>
                <a:latin typeface="微软雅黑 Light" charset="0"/>
                <a:ea typeface="微软雅黑 Light" charset="0"/>
                <a:cs typeface="微软雅黑 Light" charset="0"/>
              </a:rPr>
              <a:t>Open Source Data</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a:t>
            </a:r>
            <a:endPar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186" name="文本框 185"/>
          <p:cNvSpPr txBox="1"/>
          <p:nvPr/>
        </p:nvSpPr>
        <p:spPr>
          <a:xfrm>
            <a:off x="2107585" y="3731643"/>
            <a:ext cx="7976870" cy="460375"/>
          </a:xfrm>
          <a:prstGeom prst="rect">
            <a:avLst/>
          </a:prstGeom>
          <a:noFill/>
        </p:spPr>
        <p:txBody>
          <a:bodyPr wrap="square" rtlCol="0">
            <a:spAutoFit/>
          </a:bodyPr>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600" noProof="0" dirty="0">
                <a:ln>
                  <a:noFill/>
                </a:ln>
                <a:solidFill>
                  <a:srgbClr val="24487D"/>
                </a:solidFill>
                <a:effectLst/>
                <a:uLnTx/>
                <a:uFillTx/>
                <a:latin typeface="微软雅黑 Light" charset="0"/>
                <a:ea typeface="微软雅黑 Light" charset="0"/>
                <a:cs typeface="微软雅黑 Light" charset="0"/>
              </a:rPr>
              <a:t>VSCode open source timing data analysis and visualization</a:t>
            </a:r>
            <a:endParaRPr sz="1600">
              <a:latin typeface="微软雅黑 Light" charset="0"/>
              <a:ea typeface="微软雅黑 Light" charset="0"/>
              <a:cs typeface="微软雅黑 Light" charset="0"/>
            </a:endParaRPr>
          </a:p>
        </p:txBody>
      </p:sp>
      <p:sp>
        <p:nvSpPr>
          <p:cNvPr id="187" name="矩形: 圆角 186"/>
          <p:cNvSpPr/>
          <p:nvPr/>
        </p:nvSpPr>
        <p:spPr>
          <a:xfrm>
            <a:off x="8261305" y="4758514"/>
            <a:ext cx="1765935" cy="417830"/>
          </a:xfrm>
          <a:prstGeom prst="roundRect">
            <a:avLst>
              <a:gd name="adj" fmla="val 50000"/>
            </a:avLst>
          </a:prstGeom>
          <a:solidFill>
            <a:srgbClr val="244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汉仪粗简黑简" panose="00020600040101010101" charset="-122"/>
                <a:ea typeface="汉仪粗简黑简" panose="00020600040101010101" charset="-122"/>
                <a:cs typeface="+mn-cs"/>
              </a:rPr>
              <a:t>李佳慜 任雪宁</a:t>
            </a:r>
            <a:endParaRPr kumimoji="0" lang="zh-CN" altLang="en-US" sz="18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endParaRPr>
          </a:p>
        </p:txBody>
      </p:sp>
      <p:pic>
        <p:nvPicPr>
          <p:cNvPr id="6" name="图片 5" descr="QQ图片20220106181402"/>
          <p:cNvPicPr>
            <a:picLocks noChangeAspect="1"/>
          </p:cNvPicPr>
          <p:nvPr/>
        </p:nvPicPr>
        <p:blipFill>
          <a:blip r:embed="rId2"/>
          <a:srcRect l="74417" t="6019" r="10990" b="68250"/>
          <a:stretch>
            <a:fillRect/>
          </a:stretch>
        </p:blipFill>
        <p:spPr>
          <a:xfrm rot="5700000">
            <a:off x="1083310" y="2673985"/>
            <a:ext cx="400685" cy="3975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7" name="文本框 56"/>
          <p:cNvSpPr txBox="1"/>
          <p:nvPr/>
        </p:nvSpPr>
        <p:spPr>
          <a:xfrm>
            <a:off x="4773658" y="506961"/>
            <a:ext cx="264477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项目方法</a:t>
            </a:r>
            <a:endParaRPr kumimoji="0" lang="zh-CN" altLang="en-US" sz="32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5" name="椭圆 4"/>
          <p:cNvSpPr/>
          <p:nvPr/>
        </p:nvSpPr>
        <p:spPr>
          <a:xfrm>
            <a:off x="2060245" y="1284216"/>
            <a:ext cx="1025356" cy="1025356"/>
          </a:xfrm>
          <a:prstGeom prst="ellipse">
            <a:avLst/>
          </a:prstGeom>
          <a:solidFill>
            <a:srgbClr val="24487D"/>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02</a:t>
            </a:r>
            <a:endParaRPr kumimoji="0" lang="en-US" altLang="zh-CN" sz="2800" b="0"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8" name="文本框1"/>
          <p:cNvSpPr txBox="1"/>
          <p:nvPr/>
        </p:nvSpPr>
        <p:spPr>
          <a:xfrm>
            <a:off x="3304679" y="1504914"/>
            <a:ext cx="3260163" cy="40005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时序数据分析</a:t>
            </a:r>
            <a:endParaRPr kumimoji="0" lang="zh-CN" altLang="en-US" sz="2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9" name="文本框2"/>
          <p:cNvSpPr/>
          <p:nvPr/>
        </p:nvSpPr>
        <p:spPr>
          <a:xfrm>
            <a:off x="1310414" y="2435012"/>
            <a:ext cx="9571212" cy="3437024"/>
          </a:xfrm>
          <a:prstGeom prst="rect">
            <a:avLst/>
          </a:prstGeom>
        </p:spPr>
        <p:txBody>
          <a:bodyPr wrap="square">
            <a:noAutofit/>
          </a:bodyPr>
          <a:p>
            <a:pPr marL="171450" marR="0" lvl="0" indent="-171450" algn="l" defTabSz="914400" rtl="0" eaLnBrk="1" fontAlgn="auto" latinLnBrk="0" hangingPunct="1">
              <a:lnSpc>
                <a:spcPct val="150000"/>
              </a:lnSpc>
              <a:spcBef>
                <a:spcPts val="1150"/>
              </a:spcBef>
              <a:spcAft>
                <a:spcPts val="0"/>
              </a:spcAft>
              <a:buClrTx/>
              <a:buSzTx/>
              <a:buFont typeface="Wingdings" charset="0"/>
              <a:buChar char="u"/>
              <a:defRPr/>
            </a:pPr>
            <a:r>
              <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选取数据集中最具分析价值的数据。</a:t>
            </a:r>
            <a:endPar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R="0" lvl="0" indent="0" algn="l" defTabSz="914400" rtl="0" eaLnBrk="1" fontAlgn="auto" latinLnBrk="0" hangingPunct="1">
              <a:lnSpc>
                <a:spcPct val="150000"/>
              </a:lnSpc>
              <a:spcBef>
                <a:spcPts val="1150"/>
              </a:spcBef>
              <a:spcAft>
                <a:spcPts val="0"/>
              </a:spcAft>
              <a:buClrTx/>
              <a:buSzTx/>
              <a:buNone/>
              <a:defRPr/>
            </a:pP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提取</a:t>
            </a:r>
            <a:r>
              <a:rPr kumimoji="0" lang="en-US" altLang="zh-CN"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VSCode</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项目的关键时序指标，如项目每月的活跃度、受关注度和巴士因子等关键指标。</a:t>
            </a:r>
            <a:endPar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L="171450" marR="0" lvl="0" indent="-171450" algn="l" defTabSz="914400" rtl="0" eaLnBrk="1" fontAlgn="auto" latinLnBrk="0" hangingPunct="1">
              <a:lnSpc>
                <a:spcPct val="150000"/>
              </a:lnSpc>
              <a:spcBef>
                <a:spcPts val="1150"/>
              </a:spcBef>
              <a:spcAft>
                <a:spcPts val="0"/>
              </a:spcAft>
              <a:buClrTx/>
              <a:buSzTx/>
              <a:buFont typeface="Wingdings" charset="0"/>
              <a:buChar char="u"/>
              <a:defRPr/>
            </a:pPr>
            <a:r>
              <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对数据进行趋势分析。</a:t>
            </a:r>
            <a:endPar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R="0" lvl="0" indent="0" algn="l" defTabSz="914400" rtl="0" eaLnBrk="1" fontAlgn="auto" latinLnBrk="0" hangingPunct="1">
              <a:lnSpc>
                <a:spcPct val="150000"/>
              </a:lnSpc>
              <a:spcBef>
                <a:spcPts val="1150"/>
              </a:spcBef>
              <a:spcAft>
                <a:spcPts val="0"/>
              </a:spcAft>
              <a:buClrTx/>
              <a:buSzTx/>
              <a:buNone/>
              <a:defRPr/>
            </a:pP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分析</a:t>
            </a:r>
            <a:r>
              <a:rPr kumimoji="0" lang="en-US" altLang="zh-CN"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VSCode</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项目随时间变化的趋势，如关键指标每月的增减情况。</a:t>
            </a:r>
            <a:endPar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L="171450" marR="0" lvl="0" indent="-171450" algn="l" defTabSz="914400" rtl="0" eaLnBrk="1" fontAlgn="auto" latinLnBrk="0" hangingPunct="1">
              <a:lnSpc>
                <a:spcPct val="150000"/>
              </a:lnSpc>
              <a:spcBef>
                <a:spcPts val="1150"/>
              </a:spcBef>
              <a:spcAft>
                <a:spcPts val="0"/>
              </a:spcAft>
              <a:buClrTx/>
              <a:buSzTx/>
              <a:buFont typeface="Wingdings" charset="0"/>
              <a:buChar char="u"/>
              <a:defRPr/>
            </a:pPr>
            <a:r>
              <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进一步进行周期性分析。</a:t>
            </a:r>
            <a:endPar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R="0" lvl="0" indent="0" algn="l" defTabSz="914400" rtl="0" eaLnBrk="1" fontAlgn="auto" latinLnBrk="0" hangingPunct="1">
              <a:lnSpc>
                <a:spcPct val="150000"/>
              </a:lnSpc>
              <a:spcBef>
                <a:spcPts val="1150"/>
              </a:spcBef>
              <a:spcAft>
                <a:spcPts val="0"/>
              </a:spcAft>
              <a:buClrTx/>
              <a:buSzTx/>
              <a:buNone/>
              <a:defRPr/>
            </a:pP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探索数据中的周期性模式，如月度、季度或年度周期，识别项目中的季节性波动和周期性变化。</a:t>
            </a:r>
            <a:endPar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7" name="文本框 56"/>
          <p:cNvSpPr txBox="1"/>
          <p:nvPr/>
        </p:nvSpPr>
        <p:spPr>
          <a:xfrm>
            <a:off x="4773658" y="506961"/>
            <a:ext cx="264477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项目方法</a:t>
            </a:r>
            <a:endParaRPr kumimoji="0" lang="zh-CN" altLang="en-US" sz="32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5" name="椭圆 4"/>
          <p:cNvSpPr/>
          <p:nvPr/>
        </p:nvSpPr>
        <p:spPr>
          <a:xfrm>
            <a:off x="2060245" y="1284216"/>
            <a:ext cx="1025356" cy="1025356"/>
          </a:xfrm>
          <a:prstGeom prst="ellipse">
            <a:avLst/>
          </a:prstGeom>
          <a:solidFill>
            <a:srgbClr val="24487D"/>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03</a:t>
            </a:r>
            <a:endParaRPr kumimoji="0" lang="en-US" altLang="zh-CN" sz="2800" b="0"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8" name="文本框1"/>
          <p:cNvSpPr txBox="1"/>
          <p:nvPr/>
        </p:nvSpPr>
        <p:spPr>
          <a:xfrm>
            <a:off x="3304679" y="1504914"/>
            <a:ext cx="3260163" cy="40005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rgbClr val="24487D"/>
                </a:solidFill>
                <a:effectLst/>
                <a:uLnTx/>
                <a:uFillTx/>
                <a:latin typeface="汉仪粗简黑简" panose="00020600040101010101" charset="-122"/>
                <a:ea typeface="汉仪粗简黑简" panose="00020600040101010101" charset="-122"/>
                <a:cs typeface="+mn-cs"/>
              </a:rPr>
              <a:t>可视化大屏实现</a:t>
            </a:r>
            <a:endParaRPr kumimoji="0" lang="zh-CN" altLang="en-US" sz="2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9" name="文本框2"/>
          <p:cNvSpPr/>
          <p:nvPr/>
        </p:nvSpPr>
        <p:spPr>
          <a:xfrm>
            <a:off x="1470106" y="2469057"/>
            <a:ext cx="9251949" cy="3715841"/>
          </a:xfrm>
          <a:prstGeom prst="rect">
            <a:avLst/>
          </a:prstGeom>
        </p:spPr>
        <p:txBody>
          <a:bodyPr wrap="square">
            <a:noAutofit/>
          </a:bodyPr>
          <a:p>
            <a:pPr marL="171450" marR="0" lvl="0" indent="-171450" algn="l" defTabSz="914400" rtl="0" eaLnBrk="1" fontAlgn="auto" latinLnBrk="0" hangingPunct="1">
              <a:lnSpc>
                <a:spcPct val="110000"/>
              </a:lnSpc>
              <a:spcBef>
                <a:spcPts val="1150"/>
              </a:spcBef>
              <a:spcAft>
                <a:spcPts val="0"/>
              </a:spcAft>
              <a:buClrTx/>
              <a:buSzTx/>
              <a:buFont typeface="Wingdings" charset="0"/>
              <a:buChar char="u"/>
              <a:defRPr/>
            </a:pPr>
            <a:r>
              <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设计数据图表</a:t>
            </a:r>
            <a:r>
              <a:rPr kumimoji="0" lang="zh-CN" altLang="en-US"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a:t>
            </a:r>
            <a:endParaRPr kumimoji="0" lang="zh-CN" altLang="en-US"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R="0" lvl="0" indent="0" algn="l" defTabSz="914400" rtl="0" eaLnBrk="1" fontAlgn="auto" latinLnBrk="0" hangingPunct="1">
              <a:lnSpc>
                <a:spcPct val="110000"/>
              </a:lnSpc>
              <a:spcBef>
                <a:spcPts val="1150"/>
              </a:spcBef>
              <a:spcAft>
                <a:spcPts val="0"/>
              </a:spcAft>
              <a:buClrTx/>
              <a:buSzTx/>
              <a:buNone/>
              <a:defRPr/>
            </a:pP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选择合适的图表类型（如折线图、柱状图、饼图等）来展示分析结果，并使用库如</a:t>
            </a:r>
            <a:r>
              <a:rPr kumimoji="0" lang="en-US" altLang="zh-CN"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D3.js</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a:t>
            </a:r>
            <a:r>
              <a:rPr lang="en-US" altLang="zh-CN" kern="0" noProof="0" dirty="0">
                <a:ln>
                  <a:noFill/>
                </a:ln>
                <a:solidFill>
                  <a:srgbClr val="24487D"/>
                </a:solidFill>
                <a:effectLst/>
                <a:uLnTx/>
                <a:uFillTx/>
                <a:latin typeface="微软雅黑 Light" charset="0"/>
                <a:ea typeface="微软雅黑 Light" charset="0"/>
                <a:cs typeface="微软雅黑 Light" charset="0"/>
              </a:rPr>
              <a:t>ECharts</a:t>
            </a:r>
            <a:r>
              <a:rPr lang="zh-CN" altLang="en-US" kern="0" noProof="0" dirty="0">
                <a:ln>
                  <a:noFill/>
                </a:ln>
                <a:solidFill>
                  <a:srgbClr val="24487D"/>
                </a:solidFill>
                <a:effectLst/>
                <a:uLnTx/>
                <a:uFillTx/>
                <a:latin typeface="微软雅黑 Light" charset="0"/>
                <a:ea typeface="微软雅黑 Light" charset="0"/>
                <a:cs typeface="微软雅黑 Light" charset="0"/>
              </a:rPr>
              <a:t>来</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绘制各类图表。</a:t>
            </a:r>
            <a:endPar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L="171450" marR="0" lvl="0" indent="-171450" algn="l" defTabSz="914400" rtl="0" eaLnBrk="1" fontAlgn="auto" latinLnBrk="0" hangingPunct="1">
              <a:lnSpc>
                <a:spcPct val="110000"/>
              </a:lnSpc>
              <a:spcBef>
                <a:spcPts val="1150"/>
              </a:spcBef>
              <a:spcAft>
                <a:spcPts val="0"/>
              </a:spcAft>
              <a:buClrTx/>
              <a:buSzTx/>
              <a:buFont typeface="Wingdings" charset="0"/>
              <a:buChar char="u"/>
              <a:defRPr/>
            </a:pPr>
            <a:r>
              <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设计大屏的布局和样式。</a:t>
            </a:r>
            <a:endPar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R="0" lvl="0" indent="0" algn="l" defTabSz="914400" rtl="0" eaLnBrk="1" fontAlgn="auto" latinLnBrk="0" hangingPunct="1">
              <a:lnSpc>
                <a:spcPct val="110000"/>
              </a:lnSpc>
              <a:spcBef>
                <a:spcPts val="1150"/>
              </a:spcBef>
              <a:spcAft>
                <a:spcPts val="0"/>
              </a:spcAft>
              <a:buClrTx/>
              <a:buSzTx/>
              <a:buNone/>
              <a:defRPr/>
            </a:pP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使用</a:t>
            </a:r>
            <a:r>
              <a:rPr kumimoji="0" lang="en-US" altLang="zh-CN"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CSS Grid</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创建网格布局，确保不同图表和数据区域整齐排列；选择一致的配色方案，确保图表和数据区域的颜色和谐；选择易读的字体和适当的图标，提高信息的可读性等。</a:t>
            </a:r>
            <a:endPar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L="171450" marR="0" lvl="0" indent="-171450" algn="l" defTabSz="914400" rtl="0" eaLnBrk="1" fontAlgn="auto" latinLnBrk="0" hangingPunct="1">
              <a:lnSpc>
                <a:spcPct val="110000"/>
              </a:lnSpc>
              <a:spcBef>
                <a:spcPts val="1150"/>
              </a:spcBef>
              <a:spcAft>
                <a:spcPts val="0"/>
              </a:spcAft>
              <a:buClrTx/>
              <a:buSzTx/>
              <a:buFont typeface="Wingdings" charset="0"/>
              <a:buChar char="u"/>
              <a:defRPr/>
            </a:pPr>
            <a:r>
              <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实现大屏的交互功能。</a:t>
            </a:r>
            <a:endPar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R="0" lvl="0" indent="0" algn="l" defTabSz="914400" rtl="0" eaLnBrk="1" fontAlgn="auto" latinLnBrk="0" hangingPunct="1">
              <a:lnSpc>
                <a:spcPct val="110000"/>
              </a:lnSpc>
              <a:spcBef>
                <a:spcPts val="1150"/>
              </a:spcBef>
              <a:spcAft>
                <a:spcPts val="0"/>
              </a:spcAft>
              <a:buClrTx/>
              <a:buSzTx/>
              <a:buNone/>
              <a:defRPr/>
            </a:pP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利用</a:t>
            </a:r>
            <a:r>
              <a:rPr kumimoji="0" lang="en-US" altLang="zh-CN"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HTML</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a:t>
            </a:r>
            <a:r>
              <a:rPr kumimoji="0" lang="en-US" altLang="zh-CN"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CSS</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和</a:t>
            </a:r>
            <a:r>
              <a:rPr kumimoji="0" lang="en-US" altLang="zh-CN"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JavaScript</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实现大屏的交互功能，如使用</a:t>
            </a:r>
            <a:r>
              <a:rPr kumimoji="0" lang="en-US" altLang="zh-CN"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JavaScript</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监听按钮切换图表数据；使用图表库提供的工具提示功能等。</a:t>
            </a:r>
            <a:endPar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7" name="文本框 56"/>
          <p:cNvSpPr txBox="1"/>
          <p:nvPr/>
        </p:nvSpPr>
        <p:spPr>
          <a:xfrm>
            <a:off x="4773658" y="506961"/>
            <a:ext cx="264477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项目方法</a:t>
            </a:r>
            <a:endParaRPr kumimoji="0" lang="zh-CN" altLang="en-US" sz="32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5" name="椭圆 4"/>
          <p:cNvSpPr/>
          <p:nvPr/>
        </p:nvSpPr>
        <p:spPr>
          <a:xfrm>
            <a:off x="2060245" y="1284216"/>
            <a:ext cx="1025356" cy="1025356"/>
          </a:xfrm>
          <a:prstGeom prst="ellipse">
            <a:avLst/>
          </a:prstGeom>
          <a:solidFill>
            <a:srgbClr val="24487D"/>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04</a:t>
            </a:r>
            <a:endParaRPr kumimoji="0" lang="en-US" altLang="zh-CN" sz="2800" b="0"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8" name="文本框1"/>
          <p:cNvSpPr txBox="1"/>
          <p:nvPr/>
        </p:nvSpPr>
        <p:spPr>
          <a:xfrm>
            <a:off x="3304679" y="1504914"/>
            <a:ext cx="3260163" cy="40005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测试与评估</a:t>
            </a:r>
            <a:endParaRPr kumimoji="0" lang="zh-CN" altLang="en-US" sz="2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9" name="文本框2"/>
          <p:cNvSpPr/>
          <p:nvPr/>
        </p:nvSpPr>
        <p:spPr>
          <a:xfrm>
            <a:off x="1320391" y="2514828"/>
            <a:ext cx="9551258" cy="3458510"/>
          </a:xfrm>
          <a:prstGeom prst="rect">
            <a:avLst/>
          </a:prstGeom>
        </p:spPr>
        <p:txBody>
          <a:bodyPr wrap="square">
            <a:noAutofit/>
          </a:bodyPr>
          <a:p>
            <a:pPr marL="171450" marR="0" lvl="0" indent="-171450" algn="l" defTabSz="914400" rtl="0" eaLnBrk="1" fontAlgn="auto" latinLnBrk="0" hangingPunct="1">
              <a:lnSpc>
                <a:spcPct val="200000"/>
              </a:lnSpc>
              <a:spcBef>
                <a:spcPts val="1150"/>
              </a:spcBef>
              <a:spcAft>
                <a:spcPts val="0"/>
              </a:spcAft>
              <a:buClrTx/>
              <a:buSzTx/>
              <a:buFont typeface="Wingdings" charset="0"/>
              <a:buChar char="u"/>
              <a:defRPr/>
            </a:pPr>
            <a:r>
              <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mn-ea"/>
                <a:sym typeface="+mn-lt"/>
              </a:rPr>
              <a:t>对可视化大屏进行全面的测试。</a:t>
            </a:r>
            <a:endPar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mn-ea"/>
              <a:sym typeface="+mn-lt"/>
            </a:endParaRPr>
          </a:p>
          <a:p>
            <a:pPr marR="0" lvl="0" indent="0" algn="l" defTabSz="914400" rtl="0" eaLnBrk="1" fontAlgn="auto" latinLnBrk="0" hangingPunct="1">
              <a:lnSpc>
                <a:spcPct val="200000"/>
              </a:lnSpc>
              <a:spcBef>
                <a:spcPts val="1150"/>
              </a:spcBef>
              <a:spcAft>
                <a:spcPts val="0"/>
              </a:spcAft>
              <a:buClrTx/>
              <a:buSzTx/>
              <a:buNone/>
              <a:defRPr/>
            </a:pP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确保所有图表和数据区域正确展示，数据准确无误；所有交互功能，如按钮点击、数据过滤等功能正常；测试大屏在不同浏览器（如</a:t>
            </a:r>
            <a:r>
              <a:rPr kumimoji="0" lang="en-US" altLang="zh-CN"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Chrome</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a:t>
            </a:r>
            <a:r>
              <a:rPr kumimoji="0" lang="en-US" altLang="zh-CN"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Firefox</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a:t>
            </a:r>
            <a:r>
              <a:rPr kumimoji="0" lang="en-US" altLang="zh-CN"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Edge</a:t>
            </a: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）上的显示效果和功能表现。</a:t>
            </a:r>
            <a:endPar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L="171450" marR="0" lvl="0" indent="-171450" algn="l" defTabSz="914400" rtl="0" eaLnBrk="1" fontAlgn="auto" latinLnBrk="0" hangingPunct="1">
              <a:lnSpc>
                <a:spcPct val="200000"/>
              </a:lnSpc>
              <a:spcBef>
                <a:spcPts val="1150"/>
              </a:spcBef>
              <a:spcAft>
                <a:spcPts val="0"/>
              </a:spcAft>
              <a:buClrTx/>
              <a:buSzTx/>
              <a:buFont typeface="Wingdings" charset="0"/>
              <a:buChar char="u"/>
              <a:defRPr/>
            </a:pPr>
            <a:r>
              <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mn-ea"/>
                <a:sym typeface="+mn-lt"/>
              </a:rPr>
              <a:t>根据测试结果对大屏进行优化和改进。</a:t>
            </a:r>
            <a:endParaRPr kumimoji="0" lang="zh-CN" altLang="en-US" sz="2000" b="1" i="0" u="none" strike="noStrike" kern="0" cap="none" spc="0" normalizeH="0" baseline="0" noProof="0" dirty="0">
              <a:ln>
                <a:noFill/>
              </a:ln>
              <a:solidFill>
                <a:srgbClr val="24487D"/>
              </a:solidFill>
              <a:effectLst/>
              <a:uLnTx/>
              <a:uFillTx/>
              <a:latin typeface="微软雅黑 Light" charset="0"/>
              <a:ea typeface="微软雅黑 Light" charset="0"/>
              <a:cs typeface="+mn-ea"/>
              <a:sym typeface="+mn-lt"/>
            </a:endParaRPr>
          </a:p>
          <a:p>
            <a:pPr marR="0" lvl="0" indent="0" algn="l" defTabSz="914400" rtl="0" eaLnBrk="1" fontAlgn="auto" latinLnBrk="0" hangingPunct="1">
              <a:lnSpc>
                <a:spcPct val="200000"/>
              </a:lnSpc>
              <a:spcBef>
                <a:spcPts val="1150"/>
              </a:spcBef>
              <a:spcAft>
                <a:spcPts val="0"/>
              </a:spcAft>
              <a:buClrTx/>
              <a:buSzTx/>
              <a:buNone/>
              <a:defRPr/>
            </a:pPr>
            <a:r>
              <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mn-ea"/>
                <a:sym typeface="+mn-lt"/>
              </a:rPr>
              <a:t>针对测试中发现的功能错误和性能问题，进行代码修复和优化，确保大屏的稳定性和准确性。</a:t>
            </a:r>
            <a:endParaRPr kumimoji="0" lang="zh-CN" altLang="en-US" b="0" i="0" u="none" strike="noStrike" kern="0" cap="none" spc="0" normalizeH="0" baseline="0" noProof="0" dirty="0">
              <a:ln>
                <a:noFill/>
              </a:ln>
              <a:solidFill>
                <a:srgbClr val="24487D"/>
              </a:solidFill>
              <a:effectLst/>
              <a:uLnTx/>
              <a:uFillTx/>
              <a:latin typeface="微软雅黑 Light" charset="0"/>
              <a:ea typeface="微软雅黑 Light" charset="0"/>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图片 2" descr="QQ图片20220106181402"/>
          <p:cNvPicPr>
            <a:picLocks noChangeAspect="1"/>
          </p:cNvPicPr>
          <p:nvPr/>
        </p:nvPicPr>
        <p:blipFill>
          <a:blip r:embed="rId2"/>
          <a:srcRect l="74417" t="6019" r="10990" b="68250"/>
          <a:stretch>
            <a:fillRect/>
          </a:stretch>
        </p:blipFill>
        <p:spPr>
          <a:xfrm rot="5700000">
            <a:off x="10840720" y="3601720"/>
            <a:ext cx="823595" cy="817245"/>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932180" y="2499360"/>
            <a:ext cx="823595" cy="817245"/>
          </a:xfrm>
          <a:prstGeom prst="rect">
            <a:avLst/>
          </a:prstGeom>
        </p:spPr>
      </p:pic>
      <p:pic>
        <p:nvPicPr>
          <p:cNvPr id="6" name="图片 5" descr="QQ图片20220106181402"/>
          <p:cNvPicPr>
            <a:picLocks noChangeAspect="1"/>
          </p:cNvPicPr>
          <p:nvPr/>
        </p:nvPicPr>
        <p:blipFill>
          <a:blip r:embed="rId2"/>
          <a:srcRect l="74417" t="6019" r="10990" b="68250"/>
          <a:stretch>
            <a:fillRect/>
          </a:stretch>
        </p:blipFill>
        <p:spPr>
          <a:xfrm rot="5700000">
            <a:off x="1520190" y="4836795"/>
            <a:ext cx="400685" cy="397510"/>
          </a:xfrm>
          <a:prstGeom prst="rect">
            <a:avLst/>
          </a:prstGeom>
        </p:spPr>
      </p:pic>
      <p:sp>
        <p:nvSpPr>
          <p:cNvPr id="20" name="文本框 19"/>
          <p:cNvSpPr txBox="1"/>
          <p:nvPr/>
        </p:nvSpPr>
        <p:spPr>
          <a:xfrm>
            <a:off x="4914265" y="2461895"/>
            <a:ext cx="38779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1E3863"/>
                </a:solidFill>
                <a:effectLst/>
                <a:uLnTx/>
                <a:uFillTx/>
                <a:latin typeface="微软雅黑 Light" charset="0"/>
                <a:ea typeface="微软雅黑 Light" charset="0"/>
                <a:cs typeface="+mn-cs"/>
              </a:rPr>
              <a:t>项目创新点</a:t>
            </a:r>
            <a:endParaRPr kumimoji="0" lang="zh-CN" altLang="en-US" sz="4800" b="1" i="0" u="none" strike="noStrike" kern="1200" cap="none" spc="0" normalizeH="0" baseline="0" noProof="0" dirty="0">
              <a:ln>
                <a:noFill/>
              </a:ln>
              <a:solidFill>
                <a:srgbClr val="1E3863"/>
              </a:solidFill>
              <a:effectLst/>
              <a:uLnTx/>
              <a:uFillTx/>
              <a:latin typeface="微软雅黑 Light" charset="0"/>
              <a:ea typeface="微软雅黑 Light" charset="0"/>
              <a:cs typeface="+mn-cs"/>
            </a:endParaRPr>
          </a:p>
        </p:txBody>
      </p:sp>
      <p:sp>
        <p:nvSpPr>
          <p:cNvPr id="21" name="文本框 20"/>
          <p:cNvSpPr txBox="1"/>
          <p:nvPr/>
        </p:nvSpPr>
        <p:spPr>
          <a:xfrm>
            <a:off x="5497034" y="3564467"/>
            <a:ext cx="2123834" cy="368300"/>
          </a:xfrm>
          <a:prstGeom prst="rect">
            <a:avLst/>
          </a:prstGeom>
          <a:noFill/>
        </p:spPr>
        <p:txBody>
          <a:bodyPr wrap="square" rtlCol="0">
            <a:noAutofit/>
          </a:bodyPr>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微软雅黑 Light" charset="0"/>
                <a:ea typeface="微软雅黑 Light" charset="0"/>
                <a:cs typeface="微软雅黑 Light" charset="0"/>
              </a:rPr>
              <a:t>Project innovation point</a:t>
            </a:r>
            <a:endParaRPr kumimoji="0" lang="en-US" altLang="zh-CN" sz="1400" b="0" i="0" u="none" strike="noStrike" kern="1200" cap="none" spc="0" normalizeH="0" baseline="0" noProof="0" dirty="0">
              <a:ln>
                <a:noFill/>
              </a:ln>
              <a:solidFill>
                <a:srgbClr val="000000"/>
              </a:solidFill>
              <a:effectLst/>
              <a:uLnTx/>
              <a:uFillTx/>
              <a:latin typeface="微软雅黑 Light" charset="0"/>
              <a:ea typeface="微软雅黑 Light" charset="0"/>
              <a:cs typeface="微软雅黑 Light" charset="0"/>
            </a:endParaRPr>
          </a:p>
        </p:txBody>
      </p:sp>
      <p:grpSp>
        <p:nvGrpSpPr>
          <p:cNvPr id="2" name="组合 1"/>
          <p:cNvGrpSpPr/>
          <p:nvPr/>
        </p:nvGrpSpPr>
        <p:grpSpPr>
          <a:xfrm>
            <a:off x="2051685" y="2009775"/>
            <a:ext cx="2862580" cy="3989705"/>
            <a:chOff x="2127" y="3222"/>
            <a:chExt cx="4508" cy="6283"/>
          </a:xfrm>
        </p:grpSpPr>
        <p:pic>
          <p:nvPicPr>
            <p:cNvPr id="5" name="图片 4" descr="QQ图片20220106181402"/>
            <p:cNvPicPr>
              <a:picLocks noChangeAspect="1"/>
            </p:cNvPicPr>
            <p:nvPr/>
          </p:nvPicPr>
          <p:blipFill>
            <a:blip r:embed="rId2"/>
            <a:srcRect l="74417" t="6019" r="10990" b="68250"/>
            <a:stretch>
              <a:fillRect/>
            </a:stretch>
          </p:blipFill>
          <p:spPr>
            <a:xfrm rot="5700000">
              <a:off x="2110" y="3238"/>
              <a:ext cx="4359" cy="4326"/>
            </a:xfrm>
            <a:prstGeom prst="rect">
              <a:avLst/>
            </a:prstGeom>
          </p:spPr>
        </p:pic>
        <p:sp>
          <p:nvSpPr>
            <p:cNvPr id="22" name="文本框 21"/>
            <p:cNvSpPr txBox="1"/>
            <p:nvPr/>
          </p:nvSpPr>
          <p:spPr>
            <a:xfrm>
              <a:off x="2944" y="3835"/>
              <a:ext cx="3691" cy="5670"/>
            </a:xfrm>
            <a:prstGeom prst="rect">
              <a:avLst/>
            </a:prstGeom>
            <a:noFill/>
          </p:spPr>
          <p:txBody>
            <a:bodyPr vert="horz"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rPr>
                <a:t>03</a:t>
              </a:r>
              <a:endPar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7" name="文本框 56"/>
          <p:cNvSpPr txBox="1"/>
          <p:nvPr/>
        </p:nvSpPr>
        <p:spPr>
          <a:xfrm>
            <a:off x="4773613" y="645517"/>
            <a:ext cx="264477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rgbClr val="24487D"/>
                </a:solidFill>
                <a:effectLst/>
                <a:uLnTx/>
                <a:uFillTx/>
                <a:latin typeface="微软雅黑 Light" charset="0"/>
                <a:ea typeface="微软雅黑 Light" charset="0"/>
              </a:rPr>
              <a:t>创新点</a:t>
            </a:r>
            <a:endParaRPr sz="3200">
              <a:latin typeface="微软雅黑 Light" charset="0"/>
              <a:ea typeface="微软雅黑 Light" charset="0"/>
            </a:endParaRPr>
          </a:p>
        </p:txBody>
      </p:sp>
      <p:sp>
        <p:nvSpPr>
          <p:cNvPr id="15" name="文本框2"/>
          <p:cNvSpPr/>
          <p:nvPr/>
        </p:nvSpPr>
        <p:spPr>
          <a:xfrm>
            <a:off x="4773633" y="1604954"/>
            <a:ext cx="5494973" cy="4399915"/>
          </a:xfrm>
          <a:prstGeom prst="rect">
            <a:avLst/>
          </a:prstGeom>
        </p:spPr>
        <p:txBody>
          <a:bodyPr wrap="square">
            <a:noAutofit/>
          </a:bodyPr>
          <a:p>
            <a:pPr marL="0" marR="0" lvl="0" indent="0" algn="l" defTabSz="914400" rtl="0" eaLnBrk="1" fontAlgn="auto" latinLnBrk="0" hangingPunct="1">
              <a:lnSpc>
                <a:spcPct val="200000"/>
              </a:lnSpc>
              <a:spcBef>
                <a:spcPts val="2950"/>
              </a:spcBef>
              <a:spcAft>
                <a:spcPts val="0"/>
              </a:spcAft>
              <a:buClrTx/>
              <a:buSzTx/>
              <a:buFontTx/>
              <a:buNone/>
              <a:defRPr/>
            </a:pPr>
            <a:r>
              <a:rPr lang="zh-CN" altLang="en-US" sz="1600" b="1" noProof="0" dirty="0">
                <a:ln>
                  <a:noFill/>
                </a:ln>
                <a:solidFill>
                  <a:srgbClr val="24487D"/>
                </a:solidFill>
                <a:effectLst/>
                <a:uLnTx/>
                <a:uFillTx/>
                <a:latin typeface="微软雅黑 Light" charset="0"/>
                <a:ea typeface="微软雅黑 Light" charset="0"/>
              </a:rPr>
              <a:t>  </a:t>
            </a:r>
            <a:r>
              <a:rPr lang="zh-CN" altLang="en-US" sz="1600" b="1" noProof="0" dirty="0">
                <a:ln>
                  <a:noFill/>
                </a:ln>
                <a:solidFill>
                  <a:srgbClr val="24487D"/>
                </a:solidFill>
                <a:uLnTx/>
                <a:uFillTx/>
                <a:latin typeface="微软雅黑 Light" charset="0"/>
                <a:ea typeface="微软雅黑 Light" charset="0"/>
              </a:rPr>
              <a:t>本项目在数据处理阶段采用了智能化的技术手段，能够精准地识别并筛选出与当前分析目标直接相关且最具价值的数据。在此基础上，项目还实现了对数据的深度聚合处理，通过合理的分类、整合和归纳，确保了所展示的数据不仅具备高度的准确性，而且能够紧密聚焦于关键的信息点。这一系列的智能化筛选与聚合操作，为后续的数据分析工作提供了坚实而高质量的数据基础，极大地提升了分析的效率和准确性，使得我们能够更深入地挖掘数据背后的价值。</a:t>
            </a:r>
            <a:endParaRPr lang="zh-CN" altLang="en-US" sz="1600" b="1" noProof="0" dirty="0">
              <a:ln>
                <a:noFill/>
              </a:ln>
              <a:solidFill>
                <a:srgbClr val="24487D"/>
              </a:solidFill>
              <a:uLnTx/>
              <a:uFillTx/>
              <a:latin typeface="微软雅黑 Light" charset="0"/>
              <a:ea typeface="微软雅黑 Light" charset="0"/>
            </a:endParaRPr>
          </a:p>
        </p:txBody>
      </p:sp>
      <p:sp>
        <p:nvSpPr>
          <p:cNvPr id="3" name="任意多边形: 形状 5"/>
          <p:cNvSpPr/>
          <p:nvPr/>
        </p:nvSpPr>
        <p:spPr>
          <a:xfrm>
            <a:off x="2016648" y="2673663"/>
            <a:ext cx="2236955" cy="1510674"/>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rgbClr val="24487D"/>
          </a:solidFill>
          <a:ln w="12700" cap="flat" cmpd="sng" algn="ctr">
            <a:noFill/>
            <a:prstDash val="solid"/>
            <a:miter lim="800000"/>
          </a:ln>
          <a:effectLst/>
        </p:spPr>
        <p:txBody>
          <a:bodyPr spcFirstLastPara="0" vert="horz" wrap="square" lIns="307737" tIns="307737" rIns="307737" bIns="307737" numCol="1" spcCol="1270" anchor="ctr" anchorCtr="0">
            <a:noAutofit/>
          </a:bodyPr>
          <a:p>
            <a:pPr marL="0" marR="0" lvl="0" indent="0" algn="ctr" defTabSz="2355850" rtl="0" eaLnBrk="1" fontAlgn="auto" latinLnBrk="0" hangingPunct="1">
              <a:lnSpc>
                <a:spcPct val="90000"/>
              </a:lnSpc>
              <a:spcBef>
                <a:spcPct val="0"/>
              </a:spcBef>
              <a:spcAft>
                <a:spcPct val="35000"/>
              </a:spcAft>
              <a:buClrTx/>
              <a:buSzTx/>
              <a:buFontTx/>
              <a:buNone/>
              <a:defRPr/>
            </a:pPr>
            <a:r>
              <a:rPr lang="zh-CN" altLang="en-US" sz="2400" kern="0" noProof="0" dirty="0">
                <a:ln>
                  <a:noFill/>
                </a:ln>
                <a:solidFill>
                  <a:srgbClr val="FFFFFF"/>
                </a:solidFill>
                <a:effectLst/>
                <a:uLnTx/>
                <a:uFillTx/>
                <a:latin typeface="微软雅黑 Light" charset="0"/>
                <a:ea typeface="微软雅黑 Light" charset="0"/>
              </a:rPr>
              <a:t>数据预处理</a:t>
            </a:r>
            <a:endParaRPr sz="2400">
              <a:latin typeface="微软雅黑 Light" charset="0"/>
              <a:ea typeface="微软雅黑 Light"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16" name="六边形 115"/>
          <p:cNvSpPr/>
          <p:nvPr>
            <p:custDataLst>
              <p:tags r:id="rId2"/>
            </p:custDataLst>
          </p:nvPr>
        </p:nvSpPr>
        <p:spPr>
          <a:xfrm>
            <a:off x="6161425" y="1649075"/>
            <a:ext cx="1660525" cy="1495425"/>
          </a:xfrm>
          <a:prstGeom prst="hexagon">
            <a:avLst/>
          </a:prstGeom>
          <a:solidFill>
            <a:srgbClr val="767171">
              <a:alpha val="100000"/>
            </a:srgbClr>
          </a:solidFill>
          <a:ln>
            <a:noFill/>
          </a:ln>
        </p:spPr>
        <p:style>
          <a:lnRef idx="2">
            <a:srgbClr val="FD868E">
              <a:shade val="50000"/>
            </a:srgbClr>
          </a:lnRef>
          <a:fillRef idx="1">
            <a:srgbClr val="FD868E"/>
          </a:fillRef>
          <a:effectRef idx="0">
            <a:srgbClr val="FD868E"/>
          </a:effectRef>
          <a:fontRef idx="minor">
            <a:srgbClr val="F7FBF8"/>
          </a:fontRef>
        </p:style>
        <p:txBody>
          <a:bodyPr rtlCol="0" anchor="ctr"/>
          <a:p>
            <a:pPr algn="ctr"/>
            <a:endParaRPr lang="zh-CN" altLang="en-US">
              <a:solidFill>
                <a:srgbClr val="F7FBF8"/>
              </a:solidFill>
              <a:latin typeface="Arial" panose="020B0604020202020204" pitchFamily="34" charset="0"/>
              <a:ea typeface="微软雅黑" charset="0"/>
            </a:endParaRPr>
          </a:p>
        </p:txBody>
      </p:sp>
      <p:sp>
        <p:nvSpPr>
          <p:cNvPr id="117" name="文本框 116"/>
          <p:cNvSpPr txBox="1"/>
          <p:nvPr>
            <p:custDataLst>
              <p:tags r:id="rId3"/>
            </p:custDataLst>
          </p:nvPr>
        </p:nvSpPr>
        <p:spPr>
          <a:xfrm>
            <a:off x="3335040" y="3176229"/>
            <a:ext cx="5521960" cy="716280"/>
          </a:xfrm>
          <a:prstGeom prst="rect">
            <a:avLst/>
          </a:prstGeom>
          <a:noFill/>
        </p:spPr>
        <p:txBody>
          <a:bodyPr wrap="square" bIns="0" rtlCol="0">
            <a:normAutofit/>
          </a:bodyPr>
          <a:p>
            <a:pPr algn="ctr"/>
            <a:r>
              <a:rPr lang="zh-CN" altLang="en-US" sz="2800" b="1" spc="300">
                <a:solidFill>
                  <a:srgbClr val="24487D"/>
                </a:solidFill>
                <a:uFillTx/>
                <a:latin typeface="微软雅黑 Light" charset="0"/>
                <a:ea typeface="微软雅黑 Light" charset="0"/>
              </a:rPr>
              <a:t>数据可视化大屏</a:t>
            </a:r>
            <a:endParaRPr lang="zh-CN" altLang="en-US" sz="2800" b="1" spc="300">
              <a:solidFill>
                <a:srgbClr val="24487D"/>
              </a:solidFill>
              <a:uFillTx/>
              <a:latin typeface="微软雅黑 Light" charset="0"/>
              <a:ea typeface="微软雅黑 Light" charset="0"/>
            </a:endParaRPr>
          </a:p>
        </p:txBody>
      </p:sp>
      <p:sp>
        <p:nvSpPr>
          <p:cNvPr id="118" name="六边形 117"/>
          <p:cNvSpPr/>
          <p:nvPr>
            <p:custDataLst>
              <p:tags r:id="rId4"/>
            </p:custDataLst>
          </p:nvPr>
        </p:nvSpPr>
        <p:spPr>
          <a:xfrm>
            <a:off x="4359930" y="3694410"/>
            <a:ext cx="1660525" cy="1495425"/>
          </a:xfrm>
          <a:prstGeom prst="hexagon">
            <a:avLst/>
          </a:prstGeom>
          <a:solidFill>
            <a:srgbClr val="2E75B6">
              <a:alpha val="100000"/>
            </a:srgbClr>
          </a:solidFill>
          <a:ln>
            <a:noFill/>
          </a:ln>
        </p:spPr>
        <p:style>
          <a:lnRef idx="2">
            <a:srgbClr val="FD868E">
              <a:shade val="50000"/>
            </a:srgbClr>
          </a:lnRef>
          <a:fillRef idx="1">
            <a:srgbClr val="FD868E"/>
          </a:fillRef>
          <a:effectRef idx="0">
            <a:srgbClr val="FD868E"/>
          </a:effectRef>
          <a:fontRef idx="minor">
            <a:srgbClr val="F7FBF8"/>
          </a:fontRef>
        </p:style>
        <p:txBody>
          <a:bodyPr rtlCol="0" anchor="ctr"/>
          <a:p>
            <a:pPr algn="ctr"/>
            <a:endParaRPr lang="zh-CN" altLang="en-US">
              <a:solidFill>
                <a:srgbClr val="F7FBF8"/>
              </a:solidFill>
              <a:latin typeface="Arial" panose="020B0604020202020204" pitchFamily="34" charset="0"/>
              <a:ea typeface="微软雅黑" charset="0"/>
            </a:endParaRPr>
          </a:p>
        </p:txBody>
      </p:sp>
      <p:sp>
        <p:nvSpPr>
          <p:cNvPr id="119" name="文本框 118"/>
          <p:cNvSpPr txBox="1"/>
          <p:nvPr>
            <p:custDataLst>
              <p:tags r:id="rId5"/>
            </p:custDataLst>
          </p:nvPr>
        </p:nvSpPr>
        <p:spPr>
          <a:xfrm>
            <a:off x="2392065" y="1877675"/>
            <a:ext cx="1670050" cy="421640"/>
          </a:xfrm>
          <a:prstGeom prst="rect">
            <a:avLst/>
          </a:prstGeom>
          <a:noFill/>
        </p:spPr>
        <p:txBody>
          <a:bodyPr wrap="square" bIns="0" rtlCol="0">
            <a:normAutofit/>
          </a:bodyPr>
          <a:p>
            <a:pPr algn="ctr"/>
            <a:r>
              <a:rPr lang="zh-CN" altLang="en-US" b="1" spc="300">
                <a:solidFill>
                  <a:srgbClr val="24487D"/>
                </a:solidFill>
                <a:uFillTx/>
                <a:latin typeface="微软雅黑 Light" charset="0"/>
                <a:ea typeface="微软雅黑 Light" charset="0"/>
              </a:rPr>
              <a:t>直观性</a:t>
            </a:r>
            <a:endParaRPr b="1">
              <a:solidFill>
                <a:srgbClr val="24487D"/>
              </a:solidFill>
              <a:latin typeface="微软雅黑 Light" charset="0"/>
              <a:ea typeface="微软雅黑 Light" charset="0"/>
            </a:endParaRPr>
          </a:p>
        </p:txBody>
      </p:sp>
      <p:sp>
        <p:nvSpPr>
          <p:cNvPr id="120" name="文本框 119"/>
          <p:cNvSpPr txBox="1"/>
          <p:nvPr>
            <p:custDataLst>
              <p:tags r:id="rId6"/>
            </p:custDataLst>
          </p:nvPr>
        </p:nvSpPr>
        <p:spPr>
          <a:xfrm>
            <a:off x="1501510" y="2322810"/>
            <a:ext cx="2488489" cy="1310430"/>
          </a:xfrm>
          <a:prstGeom prst="rect">
            <a:avLst/>
          </a:prstGeom>
          <a:noFill/>
        </p:spPr>
        <p:txBody>
          <a:bodyPr wrap="square" bIns="46990" rtlCol="0">
            <a:normAutofit/>
          </a:bodyPr>
          <a:p>
            <a:pPr indent="-457200" fontAlgn="auto">
              <a:lnSpc>
                <a:spcPct val="130000"/>
              </a:lnSpc>
              <a:spcAft>
                <a:spcPts val="1000"/>
              </a:spcAft>
            </a:pPr>
            <a:r>
              <a:rPr lang="zh-CN" altLang="en-US" sz="1200" b="1" spc="150">
                <a:solidFill>
                  <a:srgbClr val="24487D"/>
                </a:solidFill>
                <a:uFillTx/>
                <a:latin typeface="微软雅黑 Light" charset="0"/>
                <a:ea typeface="微软雅黑 Light" charset="0"/>
              </a:rPr>
              <a:t>借助多种图表，将原本复杂、抽象的数据直观且富有吸引力地展示出来。使之能迅速捕捉数据中的关键信息，洞察数据背后隐藏的趋势、规律。</a:t>
            </a:r>
            <a:endParaRPr lang="zh-CN" altLang="en-US" sz="1200" b="1" spc="150">
              <a:solidFill>
                <a:srgbClr val="24487D"/>
              </a:solidFill>
              <a:uFillTx/>
              <a:latin typeface="微软雅黑 Light" charset="0"/>
              <a:ea typeface="微软雅黑 Light" charset="0"/>
            </a:endParaRPr>
          </a:p>
        </p:txBody>
      </p:sp>
      <p:sp>
        <p:nvSpPr>
          <p:cNvPr id="121" name="文本框 120"/>
          <p:cNvSpPr txBox="1"/>
          <p:nvPr>
            <p:custDataLst>
              <p:tags r:id="rId7"/>
            </p:custDataLst>
          </p:nvPr>
        </p:nvSpPr>
        <p:spPr>
          <a:xfrm>
            <a:off x="2399685" y="3933805"/>
            <a:ext cx="1670050" cy="421640"/>
          </a:xfrm>
          <a:prstGeom prst="rect">
            <a:avLst/>
          </a:prstGeom>
          <a:noFill/>
        </p:spPr>
        <p:txBody>
          <a:bodyPr wrap="square" bIns="0" rtlCol="0">
            <a:normAutofit/>
          </a:bodyPr>
          <a:p>
            <a:pPr algn="ctr"/>
            <a:r>
              <a:rPr lang="zh-CN" altLang="en-US" b="1" spc="300">
                <a:solidFill>
                  <a:srgbClr val="24487D"/>
                </a:solidFill>
                <a:uFillTx/>
                <a:latin typeface="微软雅黑 Light" charset="0"/>
                <a:ea typeface="微软雅黑 Light" charset="0"/>
              </a:rPr>
              <a:t>交互性</a:t>
            </a:r>
            <a:endParaRPr lang="zh-CN" altLang="en-US" b="1" spc="300">
              <a:solidFill>
                <a:srgbClr val="24487D"/>
              </a:solidFill>
              <a:uFillTx/>
              <a:latin typeface="微软雅黑 Light" charset="0"/>
              <a:ea typeface="微软雅黑 Light" charset="0"/>
            </a:endParaRPr>
          </a:p>
        </p:txBody>
      </p:sp>
      <p:sp>
        <p:nvSpPr>
          <p:cNvPr id="122" name="文本框 121"/>
          <p:cNvSpPr txBox="1"/>
          <p:nvPr>
            <p:custDataLst>
              <p:tags r:id="rId8"/>
            </p:custDataLst>
          </p:nvPr>
        </p:nvSpPr>
        <p:spPr>
          <a:xfrm>
            <a:off x="1611219" y="4386568"/>
            <a:ext cx="2378765" cy="1273658"/>
          </a:xfrm>
          <a:prstGeom prst="rect">
            <a:avLst/>
          </a:prstGeom>
          <a:noFill/>
        </p:spPr>
        <p:txBody>
          <a:bodyPr wrap="square" bIns="46990" rtlCol="0">
            <a:normAutofit/>
          </a:bodyPr>
          <a:p>
            <a:pPr indent="-457200" fontAlgn="auto">
              <a:lnSpc>
                <a:spcPct val="130000"/>
              </a:lnSpc>
              <a:spcAft>
                <a:spcPts val="1000"/>
              </a:spcAft>
            </a:pPr>
            <a:r>
              <a:rPr lang="zh-CN" altLang="en-US" sz="1200" b="1" spc="150">
                <a:solidFill>
                  <a:srgbClr val="24487D"/>
                </a:solidFill>
                <a:uFillTx/>
                <a:latin typeface="微软雅黑 Light" charset="0"/>
                <a:ea typeface="微软雅黑 Light" charset="0"/>
              </a:rPr>
              <a:t>融入了先进的交互技术，用户只需移动鼠标就可以展现细节数据等操作，进一步挖掘数据的深层价值。</a:t>
            </a:r>
            <a:endParaRPr lang="zh-CN" altLang="en-US" sz="1200" b="1" spc="150">
              <a:solidFill>
                <a:srgbClr val="24487D"/>
              </a:solidFill>
              <a:uFillTx/>
              <a:latin typeface="微软雅黑 Light" charset="0"/>
              <a:ea typeface="微软雅黑 Light" charset="0"/>
            </a:endParaRPr>
          </a:p>
        </p:txBody>
      </p:sp>
      <p:sp>
        <p:nvSpPr>
          <p:cNvPr id="123" name="文本框 122"/>
          <p:cNvSpPr txBox="1"/>
          <p:nvPr>
            <p:custDataLst>
              <p:tags r:id="rId9"/>
            </p:custDataLst>
          </p:nvPr>
        </p:nvSpPr>
        <p:spPr>
          <a:xfrm>
            <a:off x="8129925" y="1877675"/>
            <a:ext cx="1670050" cy="421640"/>
          </a:xfrm>
          <a:prstGeom prst="rect">
            <a:avLst/>
          </a:prstGeom>
          <a:noFill/>
        </p:spPr>
        <p:txBody>
          <a:bodyPr wrap="square" bIns="0" rtlCol="0">
            <a:normAutofit/>
          </a:bodyPr>
          <a:p>
            <a:pPr marL="0" indent="0" algn="ctr" defTabSz="0" rtl="0" eaLnBrk="1" latinLnBrk="0" hangingPunct="1">
              <a:spcBef>
                <a:spcPct val="0"/>
              </a:spcBef>
              <a:spcAft>
                <a:spcPct val="0"/>
              </a:spcAft>
              <a:buNone/>
            </a:pPr>
            <a:r>
              <a:rPr lang="zh-CN" altLang="en-US" b="1" spc="300">
                <a:solidFill>
                  <a:srgbClr val="24487D"/>
                </a:solidFill>
                <a:uFillTx/>
                <a:latin typeface="微软雅黑 Light" charset="0"/>
                <a:ea typeface="微软雅黑 Light" charset="0"/>
              </a:rPr>
              <a:t>高效性</a:t>
            </a:r>
            <a:endParaRPr lang="zh-CN" altLang="en-US" b="1" spc="300">
              <a:solidFill>
                <a:srgbClr val="24487D"/>
              </a:solidFill>
              <a:uFillTx/>
              <a:latin typeface="微软雅黑 Light" charset="0"/>
              <a:ea typeface="微软雅黑 Light" charset="0"/>
            </a:endParaRPr>
          </a:p>
        </p:txBody>
      </p:sp>
      <p:sp>
        <p:nvSpPr>
          <p:cNvPr id="124" name="文本框 123"/>
          <p:cNvSpPr txBox="1"/>
          <p:nvPr>
            <p:custDataLst>
              <p:tags r:id="rId10"/>
            </p:custDataLst>
          </p:nvPr>
        </p:nvSpPr>
        <p:spPr>
          <a:xfrm>
            <a:off x="8129922" y="2261651"/>
            <a:ext cx="2490766" cy="1311695"/>
          </a:xfrm>
          <a:prstGeom prst="rect">
            <a:avLst/>
          </a:prstGeom>
          <a:noFill/>
        </p:spPr>
        <p:txBody>
          <a:bodyPr wrap="square" bIns="46990" rtlCol="0">
            <a:normAutofit fontScale="90000" lnSpcReduction="10000"/>
          </a:bodyPr>
          <a:p>
            <a:pPr indent="-457200" fontAlgn="auto">
              <a:lnSpc>
                <a:spcPct val="130000"/>
              </a:lnSpc>
              <a:spcAft>
                <a:spcPts val="1000"/>
              </a:spcAft>
            </a:pPr>
            <a:r>
              <a:rPr lang="zh-CN" altLang="en-US" sz="1200" b="1" spc="150">
                <a:solidFill>
                  <a:srgbClr val="24487D"/>
                </a:solidFill>
                <a:uFillTx/>
                <a:latin typeface="微软雅黑 Light" charset="0"/>
                <a:ea typeface="微软雅黑 Light" charset="0"/>
              </a:rPr>
              <a:t>在有限的物理空间内同时容纳并展示海量的数据信息。只需简单操作即可轻松切换视角，全面审视数据在不同维度、不同时间段的表现，为精准决策提供了强有力的支持</a:t>
            </a:r>
            <a:r>
              <a:rPr lang="zh-CN" altLang="en-US" sz="1200" b="1" spc="150">
                <a:solidFill>
                  <a:srgbClr val="24487D"/>
                </a:solidFill>
                <a:uFillTx/>
                <a:latin typeface="思源黑体 CN Regular" panose="020B0500000000000000" charset="-122"/>
                <a:ea typeface="思源黑体 CN Regular" panose="020B0500000000000000" charset="-122"/>
              </a:rPr>
              <a:t>。</a:t>
            </a:r>
            <a:endParaRPr lang="zh-CN" altLang="en-US" sz="1200" b="1" spc="150">
              <a:solidFill>
                <a:srgbClr val="24487D"/>
              </a:solidFill>
              <a:uFillTx/>
              <a:latin typeface="思源黑体 CN Regular" panose="020B0500000000000000" charset="-122"/>
              <a:ea typeface="思源黑体 CN Regular" panose="020B0500000000000000" charset="-122"/>
            </a:endParaRPr>
          </a:p>
        </p:txBody>
      </p:sp>
      <p:sp>
        <p:nvSpPr>
          <p:cNvPr id="125" name="文本框 124"/>
          <p:cNvSpPr txBox="1"/>
          <p:nvPr>
            <p:custDataLst>
              <p:tags r:id="rId11"/>
            </p:custDataLst>
          </p:nvPr>
        </p:nvSpPr>
        <p:spPr>
          <a:xfrm>
            <a:off x="8129925" y="3939520"/>
            <a:ext cx="1670050" cy="421640"/>
          </a:xfrm>
          <a:prstGeom prst="rect">
            <a:avLst/>
          </a:prstGeom>
          <a:noFill/>
        </p:spPr>
        <p:txBody>
          <a:bodyPr wrap="square" bIns="0" rtlCol="0">
            <a:normAutofit/>
          </a:bodyPr>
          <a:p>
            <a:pPr marL="0" indent="0" algn="ctr" defTabSz="0" rtl="0" eaLnBrk="1" latinLnBrk="0" hangingPunct="1">
              <a:spcBef>
                <a:spcPct val="0"/>
              </a:spcBef>
              <a:spcAft>
                <a:spcPct val="0"/>
              </a:spcAft>
              <a:buNone/>
            </a:pPr>
            <a:r>
              <a:rPr lang="zh-CN" altLang="en-US" b="1" spc="300">
                <a:solidFill>
                  <a:srgbClr val="24487D"/>
                </a:solidFill>
                <a:uFillTx/>
                <a:latin typeface="微软雅黑 Light" charset="0"/>
                <a:ea typeface="微软雅黑 Light" charset="0"/>
              </a:rPr>
              <a:t>多维度</a:t>
            </a:r>
            <a:endParaRPr lang="zh-CN" altLang="en-US" b="1" spc="300">
              <a:solidFill>
                <a:srgbClr val="24487D"/>
              </a:solidFill>
              <a:uFillTx/>
              <a:latin typeface="微软雅黑 Light" charset="0"/>
              <a:ea typeface="微软雅黑 Light" charset="0"/>
            </a:endParaRPr>
          </a:p>
        </p:txBody>
      </p:sp>
      <p:sp>
        <p:nvSpPr>
          <p:cNvPr id="128" name="文本框 127"/>
          <p:cNvSpPr txBox="1"/>
          <p:nvPr>
            <p:custDataLst>
              <p:tags r:id="rId12"/>
            </p:custDataLst>
          </p:nvPr>
        </p:nvSpPr>
        <p:spPr>
          <a:xfrm>
            <a:off x="8129922" y="4355440"/>
            <a:ext cx="2490747" cy="2091777"/>
          </a:xfrm>
          <a:prstGeom prst="rect">
            <a:avLst/>
          </a:prstGeom>
          <a:noFill/>
        </p:spPr>
        <p:txBody>
          <a:bodyPr wrap="square" bIns="46990" rtlCol="0">
            <a:normAutofit fontScale="95000"/>
          </a:bodyPr>
          <a:p>
            <a:pPr indent="-457200" fontAlgn="auto">
              <a:lnSpc>
                <a:spcPct val="130000"/>
              </a:lnSpc>
              <a:spcAft>
                <a:spcPts val="1000"/>
              </a:spcAft>
            </a:pPr>
            <a:r>
              <a:rPr lang="zh-CN" altLang="en-US" sz="1200" b="1" spc="150">
                <a:solidFill>
                  <a:srgbClr val="24487D"/>
                </a:solidFill>
                <a:uFillTx/>
                <a:latin typeface="微软雅黑 Light" charset="0"/>
                <a:ea typeface="微软雅黑 Light" charset="0"/>
              </a:rPr>
              <a:t>为了全面展现数据的多样性，从时间维度深入剖析各类数据的独特特征和演变趋势。旨在协助用户从多个视角洞悉当前状况，从而获取更全面的认知。通过时间序列分析，用户不仅能够观察到数据随时间的波动情况，还能揭示其背后的周期性以及潜在的增长或衰退模式。</a:t>
            </a:r>
            <a:endParaRPr lang="zh-CN" altLang="en-US" sz="1200" b="1" spc="150">
              <a:solidFill>
                <a:srgbClr val="24487D"/>
              </a:solidFill>
              <a:uFillTx/>
              <a:latin typeface="微软雅黑 Light" charset="0"/>
              <a:ea typeface="微软雅黑 Light" charset="0"/>
            </a:endParaRPr>
          </a:p>
        </p:txBody>
      </p:sp>
      <p:sp>
        <p:nvSpPr>
          <p:cNvPr id="129" name="六边形 128"/>
          <p:cNvSpPr/>
          <p:nvPr>
            <p:custDataLst>
              <p:tags r:id="rId13"/>
            </p:custDataLst>
          </p:nvPr>
        </p:nvSpPr>
        <p:spPr>
          <a:xfrm>
            <a:off x="4359930" y="1649075"/>
            <a:ext cx="1660525" cy="1495425"/>
          </a:xfrm>
          <a:prstGeom prst="hexagon">
            <a:avLst/>
          </a:prstGeom>
          <a:solidFill>
            <a:srgbClr val="F4B183">
              <a:alpha val="100000"/>
            </a:srgbClr>
          </a:solidFill>
          <a:ln>
            <a:noFill/>
          </a:ln>
        </p:spPr>
        <p:style>
          <a:lnRef idx="2">
            <a:srgbClr val="FD868E">
              <a:shade val="50000"/>
            </a:srgbClr>
          </a:lnRef>
          <a:fillRef idx="1">
            <a:srgbClr val="FD868E"/>
          </a:fillRef>
          <a:effectRef idx="0">
            <a:srgbClr val="FD868E"/>
          </a:effectRef>
          <a:fontRef idx="minor">
            <a:srgbClr val="F7FBF8"/>
          </a:fontRef>
        </p:style>
        <p:txBody>
          <a:bodyPr rtlCol="0" anchor="ctr"/>
          <a:p>
            <a:pPr algn="ctr"/>
            <a:endParaRPr lang="zh-CN" altLang="en-US">
              <a:solidFill>
                <a:srgbClr val="F7FBF8"/>
              </a:solidFill>
              <a:latin typeface="Arial" panose="020B0604020202020204" pitchFamily="34" charset="0"/>
              <a:ea typeface="微软雅黑" charset="0"/>
            </a:endParaRPr>
          </a:p>
        </p:txBody>
      </p:sp>
      <p:pic>
        <p:nvPicPr>
          <p:cNvPr id="130" name="图片 129" descr="未标题-1"/>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4558685" y="1805285"/>
            <a:ext cx="1240155" cy="1162050"/>
          </a:xfrm>
          <a:prstGeom prst="rect">
            <a:avLst/>
          </a:prstGeom>
        </p:spPr>
      </p:pic>
      <p:pic>
        <p:nvPicPr>
          <p:cNvPr id="131" name="图片 130" descr="未标题-1"/>
          <p:cNvPicPr>
            <a:picLocks noChangeAspect="1"/>
          </p:cNvPicPr>
          <p:nvPr>
            <p:custDataLst>
              <p:tags r:id="rId17"/>
            </p:custDataLst>
          </p:nvPr>
        </p:nvPicPr>
        <p:blipFill>
          <a:blip r:embed="rId15">
            <a:extLst>
              <a:ext uri="{96DAC541-7B7A-43D3-8B79-37D633B846F1}">
                <asvg:svgBlip xmlns:asvg="http://schemas.microsoft.com/office/drawing/2016/SVG/main" r:embed="rId16"/>
              </a:ext>
            </a:extLst>
          </a:blip>
          <a:stretch>
            <a:fillRect/>
          </a:stretch>
        </p:blipFill>
        <p:spPr>
          <a:xfrm>
            <a:off x="6372245" y="1816080"/>
            <a:ext cx="1240155" cy="1162050"/>
          </a:xfrm>
          <a:prstGeom prst="rect">
            <a:avLst/>
          </a:prstGeom>
        </p:spPr>
      </p:pic>
      <p:sp>
        <p:nvSpPr>
          <p:cNvPr id="132" name="六边形 131"/>
          <p:cNvSpPr/>
          <p:nvPr>
            <p:custDataLst>
              <p:tags r:id="rId18"/>
            </p:custDataLst>
          </p:nvPr>
        </p:nvSpPr>
        <p:spPr>
          <a:xfrm>
            <a:off x="6161469" y="3725855"/>
            <a:ext cx="1660525" cy="1495425"/>
          </a:xfrm>
          <a:prstGeom prst="hexagon">
            <a:avLst/>
          </a:prstGeom>
          <a:solidFill>
            <a:srgbClr val="EEC8DF">
              <a:lumMod val="90000"/>
            </a:srgbClr>
          </a:solidFill>
          <a:ln>
            <a:noFill/>
          </a:ln>
        </p:spPr>
        <p:style>
          <a:lnRef idx="2">
            <a:srgbClr val="FD868E">
              <a:shade val="50000"/>
            </a:srgbClr>
          </a:lnRef>
          <a:fillRef idx="1">
            <a:srgbClr val="FD868E"/>
          </a:fillRef>
          <a:effectRef idx="0">
            <a:srgbClr val="FD868E"/>
          </a:effectRef>
          <a:fontRef idx="minor">
            <a:srgbClr val="F7FBF8"/>
          </a:fontRef>
        </p:style>
        <p:txBody>
          <a:bodyPr rtlCol="0" anchor="ctr"/>
          <a:p>
            <a:pPr algn="ctr"/>
            <a:endParaRPr lang="zh-CN" altLang="en-US">
              <a:solidFill>
                <a:srgbClr val="F7FBF8"/>
              </a:solidFill>
              <a:latin typeface="Arial" panose="020B0604020202020204" pitchFamily="34" charset="0"/>
              <a:ea typeface="微软雅黑" charset="0"/>
            </a:endParaRPr>
          </a:p>
        </p:txBody>
      </p:sp>
      <p:pic>
        <p:nvPicPr>
          <p:cNvPr id="133" name="图片 132" descr="未标题-1"/>
          <p:cNvPicPr>
            <a:picLocks noChangeAspect="1"/>
          </p:cNvPicPr>
          <p:nvPr>
            <p:custDataLst>
              <p:tags r:id="rId19"/>
            </p:custDataLst>
          </p:nvPr>
        </p:nvPicPr>
        <p:blipFill>
          <a:blip r:embed="rId15">
            <a:extLst>
              <a:ext uri="{96DAC541-7B7A-43D3-8B79-37D633B846F1}">
                <asvg:svgBlip xmlns:asvg="http://schemas.microsoft.com/office/drawing/2016/SVG/main" r:embed="rId16"/>
              </a:ext>
            </a:extLst>
          </a:blip>
          <a:stretch>
            <a:fillRect/>
          </a:stretch>
        </p:blipFill>
        <p:spPr>
          <a:xfrm>
            <a:off x="6381770" y="3892530"/>
            <a:ext cx="1240155" cy="1162050"/>
          </a:xfrm>
          <a:prstGeom prst="rect">
            <a:avLst/>
          </a:prstGeom>
        </p:spPr>
      </p:pic>
      <p:pic>
        <p:nvPicPr>
          <p:cNvPr id="134" name="图片 133" descr="未标题-1"/>
          <p:cNvPicPr>
            <a:picLocks noChangeAspect="1"/>
          </p:cNvPicPr>
          <p:nvPr>
            <p:custDataLst>
              <p:tags r:id="rId20"/>
            </p:custDataLst>
          </p:nvPr>
        </p:nvPicPr>
        <p:blipFill>
          <a:blip r:embed="rId15">
            <a:extLst>
              <a:ext uri="{96DAC541-7B7A-43D3-8B79-37D633B846F1}">
                <asvg:svgBlip xmlns:asvg="http://schemas.microsoft.com/office/drawing/2016/SVG/main" r:embed="rId16"/>
              </a:ext>
            </a:extLst>
          </a:blip>
          <a:stretch>
            <a:fillRect/>
          </a:stretch>
        </p:blipFill>
        <p:spPr>
          <a:xfrm>
            <a:off x="4570115" y="3860780"/>
            <a:ext cx="1240155" cy="1162050"/>
          </a:xfrm>
          <a:prstGeom prst="rect">
            <a:avLst/>
          </a:prstGeom>
        </p:spPr>
      </p:pic>
      <p:pic>
        <p:nvPicPr>
          <p:cNvPr id="135" name="图片 134" descr="333639373138363b343435303739393bbbe1bcc6cafdbedd"/>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6815475" y="4262735"/>
            <a:ext cx="371475" cy="371475"/>
          </a:xfrm>
          <a:prstGeom prst="rect">
            <a:avLst/>
          </a:prstGeom>
        </p:spPr>
      </p:pic>
      <p:pic>
        <p:nvPicPr>
          <p:cNvPr id="136" name="图片 135" descr="333639373138363b343435303830323bb9a4d7f7d7f7b7e7"/>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6816110" y="2230735"/>
            <a:ext cx="371475" cy="371475"/>
          </a:xfrm>
          <a:prstGeom prst="rect">
            <a:avLst/>
          </a:prstGeom>
        </p:spPr>
      </p:pic>
      <p:pic>
        <p:nvPicPr>
          <p:cNvPr id="137" name="图片 136" descr="333639373138363b343435303830393bc8d5b3a3cac2ceef"/>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4994295" y="2223115"/>
            <a:ext cx="371475" cy="371475"/>
          </a:xfrm>
          <a:prstGeom prst="rect">
            <a:avLst/>
          </a:prstGeom>
        </p:spPr>
      </p:pic>
      <p:pic>
        <p:nvPicPr>
          <p:cNvPr id="138" name="图片 137" descr="333639373138363b343435303832363bb2bfc3c5c1aacfb5"/>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5004455" y="4256385"/>
            <a:ext cx="371475" cy="371475"/>
          </a:xfrm>
          <a:prstGeom prst="rect">
            <a:avLst/>
          </a:prstGeom>
        </p:spPr>
      </p:pic>
      <p:sp>
        <p:nvSpPr>
          <p:cNvPr id="139" name="文本框 138"/>
          <p:cNvSpPr txBox="1"/>
          <p:nvPr/>
        </p:nvSpPr>
        <p:spPr>
          <a:xfrm>
            <a:off x="4773632" y="645517"/>
            <a:ext cx="264477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rgbClr val="24487D"/>
                </a:solidFill>
                <a:effectLst/>
                <a:uLnTx/>
                <a:uFillTx/>
                <a:latin typeface="微软雅黑 Light" charset="0"/>
                <a:ea typeface="微软雅黑 Light" charset="0"/>
              </a:rPr>
              <a:t>创新点</a:t>
            </a:r>
            <a:endParaRPr sz="3200">
              <a:latin typeface="微软雅黑 Light" charset="0"/>
              <a:ea typeface="微软雅黑 Light"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4" name="椭圆 23"/>
          <p:cNvSpPr/>
          <p:nvPr/>
        </p:nvSpPr>
        <p:spPr>
          <a:xfrm>
            <a:off x="1675765" y="1753235"/>
            <a:ext cx="3968115" cy="3977005"/>
          </a:xfrm>
          <a:prstGeom prst="ellipse">
            <a:avLst/>
          </a:prstGeom>
          <a:solidFill>
            <a:srgbClr val="2448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Oval 8"/>
          <p:cNvSpPr/>
          <p:nvPr/>
        </p:nvSpPr>
        <p:spPr>
          <a:xfrm>
            <a:off x="5678185" y="2190740"/>
            <a:ext cx="509270" cy="509905"/>
          </a:xfrm>
          <a:prstGeom prst="ellipse">
            <a:avLst/>
          </a:prstGeom>
          <a:solidFill>
            <a:srgbClr val="244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rgbClr val="29518D"/>
              </a:solidFill>
              <a:effectLst/>
              <a:uLnTx/>
              <a:uFillTx/>
              <a:latin typeface="等线" panose="02010600030101010101" charset="-122"/>
              <a:ea typeface="+mn-ea"/>
              <a:cs typeface="+mn-cs"/>
            </a:endParaRPr>
          </a:p>
        </p:txBody>
      </p:sp>
      <p:sp>
        <p:nvSpPr>
          <p:cNvPr id="14" name="Freeform 105"/>
          <p:cNvSpPr>
            <a:spLocks noEditPoints="1"/>
          </p:cNvSpPr>
          <p:nvPr/>
        </p:nvSpPr>
        <p:spPr bwMode="auto">
          <a:xfrm>
            <a:off x="5821037" y="2320306"/>
            <a:ext cx="223520" cy="27051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29518D"/>
              </a:solidFill>
              <a:effectLst/>
              <a:uLnTx/>
              <a:uFillTx/>
              <a:latin typeface="等线" panose="02010600030101010101" charset="-122"/>
              <a:ea typeface="等线" panose="02010600030101010101" charset="-122"/>
              <a:cs typeface="+mn-cs"/>
            </a:endParaRPr>
          </a:p>
        </p:txBody>
      </p:sp>
      <p:sp>
        <p:nvSpPr>
          <p:cNvPr id="15" name="文本框1"/>
          <p:cNvSpPr txBox="1"/>
          <p:nvPr/>
        </p:nvSpPr>
        <p:spPr>
          <a:xfrm>
            <a:off x="6187409" y="2139385"/>
            <a:ext cx="1778000" cy="39878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srgbClr val="24487D"/>
                </a:solidFill>
                <a:effectLst/>
                <a:uLnTx/>
                <a:uFillTx/>
                <a:latin typeface="微软雅黑 Light" charset="0"/>
                <a:ea typeface="微软雅黑 Light" charset="0"/>
              </a:rPr>
              <a:t>页面布局</a:t>
            </a:r>
            <a:endParaRPr>
              <a:latin typeface="微软雅黑 Light" charset="0"/>
              <a:ea typeface="微软雅黑 Light" charset="0"/>
            </a:endParaRPr>
          </a:p>
        </p:txBody>
      </p:sp>
      <p:sp>
        <p:nvSpPr>
          <p:cNvPr id="16" name="文本框2"/>
          <p:cNvSpPr/>
          <p:nvPr/>
        </p:nvSpPr>
        <p:spPr>
          <a:xfrm>
            <a:off x="6187409" y="2486178"/>
            <a:ext cx="5141597" cy="922020"/>
          </a:xfrm>
          <a:prstGeom prst="rect">
            <a:avLst/>
          </a:prstGeom>
        </p:spPr>
        <p:txBody>
          <a:bodyPr wrap="square">
            <a:noAutofit/>
          </a:bodyPr>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1" i="0" u="none" strike="noStrike" kern="1200" cap="none" spc="0" normalizeH="0" baseline="0" noProof="0" dirty="0">
                <a:ln>
                  <a:noFill/>
                </a:ln>
                <a:solidFill>
                  <a:srgbClr val="24487D"/>
                </a:solidFill>
                <a:effectLst/>
                <a:uLnTx/>
                <a:uFillTx/>
                <a:latin typeface="微软雅黑 Light" charset="0"/>
                <a:ea typeface="微软雅黑 Light" charset="0"/>
                <a:cs typeface="+mn-ea"/>
                <a:sym typeface="+mn-lt"/>
              </a:rPr>
              <a:t>我们将所创作出的表格以最赏心悦目的形式展现，既不显得过于臃肿，也不会过于单调，达到最好的配比方式，配合适当的背景，展现数据的奥秘。</a:t>
            </a:r>
            <a:endParaRPr kumimoji="0" lang="zh-CN" altLang="en-US" sz="1200" b="1" i="0" u="none" strike="noStrike" kern="1200" cap="none" spc="0" normalizeH="0" baseline="0" noProof="0" dirty="0">
              <a:ln>
                <a:noFill/>
              </a:ln>
              <a:solidFill>
                <a:srgbClr val="24487D"/>
              </a:solidFill>
              <a:effectLst/>
              <a:uLnTx/>
              <a:uFillTx/>
              <a:latin typeface="微软雅黑 Light" charset="0"/>
              <a:ea typeface="微软雅黑 Light" charset="0"/>
              <a:cs typeface="+mn-ea"/>
              <a:sym typeface="+mn-lt"/>
            </a:endParaRPr>
          </a:p>
        </p:txBody>
      </p:sp>
      <p:sp>
        <p:nvSpPr>
          <p:cNvPr id="17" name="Oval 12"/>
          <p:cNvSpPr/>
          <p:nvPr/>
        </p:nvSpPr>
        <p:spPr>
          <a:xfrm>
            <a:off x="5865495" y="3491230"/>
            <a:ext cx="509270" cy="509905"/>
          </a:xfrm>
          <a:prstGeom prst="ellipse">
            <a:avLst/>
          </a:prstGeom>
          <a:solidFill>
            <a:srgbClr val="244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rgbClr val="29518D"/>
              </a:solidFill>
              <a:effectLst/>
              <a:uLnTx/>
              <a:uFillTx/>
              <a:latin typeface="等线" panose="02010600030101010101" charset="-122"/>
              <a:ea typeface="+mn-ea"/>
              <a:cs typeface="+mn-cs"/>
            </a:endParaRPr>
          </a:p>
        </p:txBody>
      </p:sp>
      <p:sp>
        <p:nvSpPr>
          <p:cNvPr id="18" name="Freeform 11"/>
          <p:cNvSpPr>
            <a:spLocks noEditPoints="1"/>
          </p:cNvSpPr>
          <p:nvPr/>
        </p:nvSpPr>
        <p:spPr bwMode="auto">
          <a:xfrm>
            <a:off x="5984240" y="3604895"/>
            <a:ext cx="272415" cy="267335"/>
          </a:xfrm>
          <a:custGeom>
            <a:avLst/>
            <a:gdLst>
              <a:gd name="T0" fmla="*/ 90 w 94"/>
              <a:gd name="T1" fmla="*/ 55 h 92"/>
              <a:gd name="T2" fmla="*/ 90 w 94"/>
              <a:gd name="T3" fmla="*/ 85 h 92"/>
              <a:gd name="T4" fmla="*/ 53 w 94"/>
              <a:gd name="T5" fmla="*/ 89 h 92"/>
              <a:gd name="T6" fmla="*/ 54 w 94"/>
              <a:gd name="T7" fmla="*/ 59 h 92"/>
              <a:gd name="T8" fmla="*/ 46 w 94"/>
              <a:gd name="T9" fmla="*/ 0 h 92"/>
              <a:gd name="T10" fmla="*/ 0 w 94"/>
              <a:gd name="T11" fmla="*/ 46 h 92"/>
              <a:gd name="T12" fmla="*/ 46 w 94"/>
              <a:gd name="T13" fmla="*/ 92 h 92"/>
              <a:gd name="T14" fmla="*/ 45 w 94"/>
              <a:gd name="T15" fmla="*/ 84 h 92"/>
              <a:gd name="T16" fmla="*/ 20 w 94"/>
              <a:gd name="T17" fmla="*/ 72 h 92"/>
              <a:gd name="T18" fmla="*/ 20 w 94"/>
              <a:gd name="T19" fmla="*/ 20 h 92"/>
              <a:gd name="T20" fmla="*/ 72 w 94"/>
              <a:gd name="T21" fmla="*/ 20 h 92"/>
              <a:gd name="T22" fmla="*/ 83 w 94"/>
              <a:gd name="T23" fmla="*/ 50 h 92"/>
              <a:gd name="T24" fmla="*/ 92 w 94"/>
              <a:gd name="T25" fmla="*/ 50 h 92"/>
              <a:gd name="T26" fmla="*/ 79 w 94"/>
              <a:gd name="T27" fmla="*/ 13 h 92"/>
              <a:gd name="T28" fmla="*/ 47 w 94"/>
              <a:gd name="T29" fmla="*/ 41 h 92"/>
              <a:gd name="T30" fmla="*/ 31 w 94"/>
              <a:gd name="T31" fmla="*/ 19 h 92"/>
              <a:gd name="T32" fmla="*/ 41 w 94"/>
              <a:gd name="T33" fmla="*/ 44 h 92"/>
              <a:gd name="T34" fmla="*/ 47 w 94"/>
              <a:gd name="T35" fmla="*/ 55 h 92"/>
              <a:gd name="T36" fmla="*/ 54 w 94"/>
              <a:gd name="T37" fmla="*/ 47 h 92"/>
              <a:gd name="T38" fmla="*/ 62 w 94"/>
              <a:gd name="T39" fmla="*/ 30 h 92"/>
              <a:gd name="T40" fmla="*/ 47 w 94"/>
              <a:gd name="T41" fmla="*/ 41 h 92"/>
              <a:gd name="T42" fmla="*/ 88 w 94"/>
              <a:gd name="T43" fmla="*/ 75 h 92"/>
              <a:gd name="T44" fmla="*/ 87 w 94"/>
              <a:gd name="T45" fmla="*/ 74 h 92"/>
              <a:gd name="T46" fmla="*/ 86 w 94"/>
              <a:gd name="T47" fmla="*/ 71 h 92"/>
              <a:gd name="T48" fmla="*/ 81 w 94"/>
              <a:gd name="T49" fmla="*/ 83 h 92"/>
              <a:gd name="T50" fmla="*/ 85 w 94"/>
              <a:gd name="T51" fmla="*/ 76 h 92"/>
              <a:gd name="T52" fmla="*/ 86 w 94"/>
              <a:gd name="T53" fmla="*/ 76 h 92"/>
              <a:gd name="T54" fmla="*/ 87 w 94"/>
              <a:gd name="T55" fmla="*/ 83 h 92"/>
              <a:gd name="T56" fmla="*/ 66 w 94"/>
              <a:gd name="T57" fmla="*/ 80 h 92"/>
              <a:gd name="T58" fmla="*/ 67 w 94"/>
              <a:gd name="T59" fmla="*/ 69 h 92"/>
              <a:gd name="T60" fmla="*/ 68 w 94"/>
              <a:gd name="T61" fmla="*/ 61 h 92"/>
              <a:gd name="T62" fmla="*/ 57 w 94"/>
              <a:gd name="T63" fmla="*/ 64 h 92"/>
              <a:gd name="T64" fmla="*/ 61 w 94"/>
              <a:gd name="T65" fmla="*/ 68 h 92"/>
              <a:gd name="T66" fmla="*/ 63 w 94"/>
              <a:gd name="T67" fmla="*/ 63 h 92"/>
              <a:gd name="T68" fmla="*/ 62 w 94"/>
              <a:gd name="T69" fmla="*/ 69 h 92"/>
              <a:gd name="T70" fmla="*/ 54 w 94"/>
              <a:gd name="T71" fmla="*/ 83 h 92"/>
              <a:gd name="T72" fmla="*/ 81 w 94"/>
              <a:gd name="T73" fmla="*/ 80 h 92"/>
              <a:gd name="T74" fmla="*/ 79 w 94"/>
              <a:gd name="T75" fmla="*/ 76 h 92"/>
              <a:gd name="T76" fmla="*/ 75 w 94"/>
              <a:gd name="T77" fmla="*/ 60 h 92"/>
              <a:gd name="T78" fmla="*/ 66 w 94"/>
              <a:gd name="T79" fmla="*/ 80 h 92"/>
              <a:gd name="T80" fmla="*/ 73 w 94"/>
              <a:gd name="T81" fmla="*/ 83 h 92"/>
              <a:gd name="T82" fmla="*/ 78 w 94"/>
              <a:gd name="T83" fmla="*/ 80 h 92"/>
              <a:gd name="T84" fmla="*/ 74 w 94"/>
              <a:gd name="T85" fmla="*/ 76 h 92"/>
              <a:gd name="T86" fmla="*/ 72 w 94"/>
              <a:gd name="T8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 h="92">
                <a:moveTo>
                  <a:pt x="58" y="55"/>
                </a:moveTo>
                <a:cubicBezTo>
                  <a:pt x="90" y="55"/>
                  <a:pt x="90" y="55"/>
                  <a:pt x="90" y="55"/>
                </a:cubicBezTo>
                <a:cubicBezTo>
                  <a:pt x="92" y="55"/>
                  <a:pt x="94" y="56"/>
                  <a:pt x="93" y="59"/>
                </a:cubicBezTo>
                <a:cubicBezTo>
                  <a:pt x="90" y="85"/>
                  <a:pt x="90" y="85"/>
                  <a:pt x="90" y="85"/>
                </a:cubicBezTo>
                <a:cubicBezTo>
                  <a:pt x="89" y="87"/>
                  <a:pt x="87" y="89"/>
                  <a:pt x="85" y="89"/>
                </a:cubicBezTo>
                <a:cubicBezTo>
                  <a:pt x="53" y="89"/>
                  <a:pt x="53" y="89"/>
                  <a:pt x="53" y="89"/>
                </a:cubicBezTo>
                <a:cubicBezTo>
                  <a:pt x="51" y="89"/>
                  <a:pt x="49" y="87"/>
                  <a:pt x="50" y="85"/>
                </a:cubicBezTo>
                <a:cubicBezTo>
                  <a:pt x="54" y="59"/>
                  <a:pt x="54" y="59"/>
                  <a:pt x="54" y="59"/>
                </a:cubicBezTo>
                <a:cubicBezTo>
                  <a:pt x="54" y="56"/>
                  <a:pt x="56" y="55"/>
                  <a:pt x="58" y="55"/>
                </a:cubicBezTo>
                <a:close/>
                <a:moveTo>
                  <a:pt x="46" y="0"/>
                </a:moveTo>
                <a:cubicBezTo>
                  <a:pt x="34" y="0"/>
                  <a:pt x="22" y="5"/>
                  <a:pt x="14" y="13"/>
                </a:cubicBezTo>
                <a:cubicBezTo>
                  <a:pt x="6" y="22"/>
                  <a:pt x="0" y="33"/>
                  <a:pt x="0" y="46"/>
                </a:cubicBezTo>
                <a:cubicBezTo>
                  <a:pt x="0" y="58"/>
                  <a:pt x="6" y="70"/>
                  <a:pt x="14" y="78"/>
                </a:cubicBezTo>
                <a:cubicBezTo>
                  <a:pt x="22" y="86"/>
                  <a:pt x="34" y="92"/>
                  <a:pt x="46" y="92"/>
                </a:cubicBezTo>
                <a:cubicBezTo>
                  <a:pt x="47" y="92"/>
                  <a:pt x="47" y="92"/>
                  <a:pt x="48" y="91"/>
                </a:cubicBezTo>
                <a:cubicBezTo>
                  <a:pt x="46" y="90"/>
                  <a:pt x="45" y="87"/>
                  <a:pt x="45" y="84"/>
                </a:cubicBezTo>
                <a:cubicBezTo>
                  <a:pt x="46" y="82"/>
                  <a:pt x="46" y="82"/>
                  <a:pt x="46" y="82"/>
                </a:cubicBezTo>
                <a:cubicBezTo>
                  <a:pt x="36" y="82"/>
                  <a:pt x="27" y="78"/>
                  <a:pt x="20" y="72"/>
                </a:cubicBezTo>
                <a:cubicBezTo>
                  <a:pt x="14" y="65"/>
                  <a:pt x="10" y="56"/>
                  <a:pt x="10" y="46"/>
                </a:cubicBezTo>
                <a:cubicBezTo>
                  <a:pt x="10" y="36"/>
                  <a:pt x="14" y="26"/>
                  <a:pt x="20" y="20"/>
                </a:cubicBezTo>
                <a:cubicBezTo>
                  <a:pt x="27" y="13"/>
                  <a:pt x="36" y="9"/>
                  <a:pt x="46" y="9"/>
                </a:cubicBezTo>
                <a:cubicBezTo>
                  <a:pt x="56" y="9"/>
                  <a:pt x="66" y="13"/>
                  <a:pt x="72" y="20"/>
                </a:cubicBezTo>
                <a:cubicBezTo>
                  <a:pt x="79" y="26"/>
                  <a:pt x="83" y="36"/>
                  <a:pt x="83" y="46"/>
                </a:cubicBezTo>
                <a:cubicBezTo>
                  <a:pt x="83" y="47"/>
                  <a:pt x="83" y="49"/>
                  <a:pt x="83" y="50"/>
                </a:cubicBezTo>
                <a:cubicBezTo>
                  <a:pt x="90" y="50"/>
                  <a:pt x="90" y="50"/>
                  <a:pt x="90" y="50"/>
                </a:cubicBezTo>
                <a:cubicBezTo>
                  <a:pt x="91" y="50"/>
                  <a:pt x="91" y="50"/>
                  <a:pt x="92" y="50"/>
                </a:cubicBezTo>
                <a:cubicBezTo>
                  <a:pt x="92" y="49"/>
                  <a:pt x="92" y="47"/>
                  <a:pt x="92" y="46"/>
                </a:cubicBezTo>
                <a:cubicBezTo>
                  <a:pt x="92" y="33"/>
                  <a:pt x="87" y="22"/>
                  <a:pt x="79" y="13"/>
                </a:cubicBezTo>
                <a:cubicBezTo>
                  <a:pt x="70" y="5"/>
                  <a:pt x="59" y="0"/>
                  <a:pt x="46" y="0"/>
                </a:cubicBezTo>
                <a:close/>
                <a:moveTo>
                  <a:pt x="47" y="41"/>
                </a:moveTo>
                <a:cubicBezTo>
                  <a:pt x="46" y="41"/>
                  <a:pt x="45" y="41"/>
                  <a:pt x="45" y="41"/>
                </a:cubicBezTo>
                <a:cubicBezTo>
                  <a:pt x="41" y="34"/>
                  <a:pt x="36" y="26"/>
                  <a:pt x="31" y="19"/>
                </a:cubicBezTo>
                <a:cubicBezTo>
                  <a:pt x="30" y="20"/>
                  <a:pt x="29" y="21"/>
                  <a:pt x="27" y="21"/>
                </a:cubicBezTo>
                <a:cubicBezTo>
                  <a:pt x="31" y="30"/>
                  <a:pt x="36" y="37"/>
                  <a:pt x="41" y="44"/>
                </a:cubicBezTo>
                <a:cubicBezTo>
                  <a:pt x="40" y="45"/>
                  <a:pt x="40" y="47"/>
                  <a:pt x="40" y="48"/>
                </a:cubicBezTo>
                <a:cubicBezTo>
                  <a:pt x="40" y="52"/>
                  <a:pt x="43" y="55"/>
                  <a:pt x="47" y="55"/>
                </a:cubicBezTo>
                <a:cubicBezTo>
                  <a:pt x="51" y="55"/>
                  <a:pt x="54" y="52"/>
                  <a:pt x="54" y="48"/>
                </a:cubicBezTo>
                <a:cubicBezTo>
                  <a:pt x="54" y="48"/>
                  <a:pt x="54" y="47"/>
                  <a:pt x="54" y="47"/>
                </a:cubicBezTo>
                <a:cubicBezTo>
                  <a:pt x="58" y="43"/>
                  <a:pt x="62" y="39"/>
                  <a:pt x="65" y="33"/>
                </a:cubicBezTo>
                <a:cubicBezTo>
                  <a:pt x="64" y="32"/>
                  <a:pt x="63" y="31"/>
                  <a:pt x="62" y="30"/>
                </a:cubicBezTo>
                <a:cubicBezTo>
                  <a:pt x="57" y="34"/>
                  <a:pt x="53" y="38"/>
                  <a:pt x="50" y="42"/>
                </a:cubicBezTo>
                <a:cubicBezTo>
                  <a:pt x="49" y="41"/>
                  <a:pt x="48" y="41"/>
                  <a:pt x="47" y="41"/>
                </a:cubicBezTo>
                <a:close/>
                <a:moveTo>
                  <a:pt x="87" y="83"/>
                </a:moveTo>
                <a:cubicBezTo>
                  <a:pt x="88" y="75"/>
                  <a:pt x="88" y="75"/>
                  <a:pt x="88" y="75"/>
                </a:cubicBezTo>
                <a:cubicBezTo>
                  <a:pt x="88" y="75"/>
                  <a:pt x="88" y="74"/>
                  <a:pt x="88" y="74"/>
                </a:cubicBezTo>
                <a:cubicBezTo>
                  <a:pt x="87" y="74"/>
                  <a:pt x="87" y="74"/>
                  <a:pt x="87" y="74"/>
                </a:cubicBezTo>
                <a:cubicBezTo>
                  <a:pt x="86" y="74"/>
                  <a:pt x="85" y="74"/>
                  <a:pt x="85" y="74"/>
                </a:cubicBezTo>
                <a:cubicBezTo>
                  <a:pt x="86" y="71"/>
                  <a:pt x="86" y="71"/>
                  <a:pt x="86" y="71"/>
                </a:cubicBezTo>
                <a:cubicBezTo>
                  <a:pt x="83" y="71"/>
                  <a:pt x="83" y="71"/>
                  <a:pt x="83" y="71"/>
                </a:cubicBezTo>
                <a:cubicBezTo>
                  <a:pt x="81" y="83"/>
                  <a:pt x="81" y="83"/>
                  <a:pt x="81" y="83"/>
                </a:cubicBezTo>
                <a:cubicBezTo>
                  <a:pt x="83" y="83"/>
                  <a:pt x="83" y="83"/>
                  <a:pt x="83" y="83"/>
                </a:cubicBezTo>
                <a:cubicBezTo>
                  <a:pt x="85" y="76"/>
                  <a:pt x="85" y="76"/>
                  <a:pt x="85" y="76"/>
                </a:cubicBezTo>
                <a:cubicBezTo>
                  <a:pt x="85" y="75"/>
                  <a:pt x="85" y="75"/>
                  <a:pt x="85" y="75"/>
                </a:cubicBezTo>
                <a:cubicBezTo>
                  <a:pt x="86" y="75"/>
                  <a:pt x="86" y="75"/>
                  <a:pt x="86" y="76"/>
                </a:cubicBezTo>
                <a:cubicBezTo>
                  <a:pt x="84" y="83"/>
                  <a:pt x="84" y="83"/>
                  <a:pt x="84" y="83"/>
                </a:cubicBezTo>
                <a:cubicBezTo>
                  <a:pt x="87" y="83"/>
                  <a:pt x="87" y="83"/>
                  <a:pt x="87" y="83"/>
                </a:cubicBezTo>
                <a:close/>
                <a:moveTo>
                  <a:pt x="65" y="83"/>
                </a:moveTo>
                <a:cubicBezTo>
                  <a:pt x="66" y="80"/>
                  <a:pt x="66" y="80"/>
                  <a:pt x="66" y="80"/>
                </a:cubicBezTo>
                <a:cubicBezTo>
                  <a:pt x="60" y="80"/>
                  <a:pt x="60" y="80"/>
                  <a:pt x="60" y="80"/>
                </a:cubicBezTo>
                <a:cubicBezTo>
                  <a:pt x="67" y="69"/>
                  <a:pt x="67" y="69"/>
                  <a:pt x="67" y="69"/>
                </a:cubicBezTo>
                <a:cubicBezTo>
                  <a:pt x="68" y="68"/>
                  <a:pt x="68" y="67"/>
                  <a:pt x="68" y="66"/>
                </a:cubicBezTo>
                <a:cubicBezTo>
                  <a:pt x="69" y="64"/>
                  <a:pt x="69" y="62"/>
                  <a:pt x="68" y="61"/>
                </a:cubicBezTo>
                <a:cubicBezTo>
                  <a:pt x="67" y="60"/>
                  <a:pt x="66" y="59"/>
                  <a:pt x="64" y="59"/>
                </a:cubicBezTo>
                <a:cubicBezTo>
                  <a:pt x="60" y="59"/>
                  <a:pt x="58" y="61"/>
                  <a:pt x="57" y="64"/>
                </a:cubicBezTo>
                <a:cubicBezTo>
                  <a:pt x="56" y="68"/>
                  <a:pt x="56" y="68"/>
                  <a:pt x="56" y="68"/>
                </a:cubicBezTo>
                <a:cubicBezTo>
                  <a:pt x="61" y="68"/>
                  <a:pt x="61" y="68"/>
                  <a:pt x="61" y="68"/>
                </a:cubicBezTo>
                <a:cubicBezTo>
                  <a:pt x="62" y="64"/>
                  <a:pt x="62" y="64"/>
                  <a:pt x="62" y="64"/>
                </a:cubicBezTo>
                <a:cubicBezTo>
                  <a:pt x="62" y="63"/>
                  <a:pt x="62" y="63"/>
                  <a:pt x="63" y="63"/>
                </a:cubicBezTo>
                <a:cubicBezTo>
                  <a:pt x="64" y="63"/>
                  <a:pt x="64" y="64"/>
                  <a:pt x="64" y="65"/>
                </a:cubicBezTo>
                <a:cubicBezTo>
                  <a:pt x="63" y="67"/>
                  <a:pt x="63" y="68"/>
                  <a:pt x="62" y="69"/>
                </a:cubicBezTo>
                <a:cubicBezTo>
                  <a:pt x="54" y="80"/>
                  <a:pt x="54" y="80"/>
                  <a:pt x="54" y="80"/>
                </a:cubicBezTo>
                <a:cubicBezTo>
                  <a:pt x="54" y="83"/>
                  <a:pt x="54" y="83"/>
                  <a:pt x="54" y="83"/>
                </a:cubicBezTo>
                <a:cubicBezTo>
                  <a:pt x="65" y="83"/>
                  <a:pt x="65" y="83"/>
                  <a:pt x="65" y="83"/>
                </a:cubicBezTo>
                <a:close/>
                <a:moveTo>
                  <a:pt x="81" y="80"/>
                </a:moveTo>
                <a:cubicBezTo>
                  <a:pt x="81" y="76"/>
                  <a:pt x="81" y="76"/>
                  <a:pt x="81" y="76"/>
                </a:cubicBezTo>
                <a:cubicBezTo>
                  <a:pt x="79" y="76"/>
                  <a:pt x="79" y="76"/>
                  <a:pt x="79" y="76"/>
                </a:cubicBezTo>
                <a:cubicBezTo>
                  <a:pt x="82" y="60"/>
                  <a:pt x="82" y="60"/>
                  <a:pt x="82" y="60"/>
                </a:cubicBezTo>
                <a:cubicBezTo>
                  <a:pt x="75" y="60"/>
                  <a:pt x="75" y="60"/>
                  <a:pt x="75" y="60"/>
                </a:cubicBezTo>
                <a:cubicBezTo>
                  <a:pt x="67" y="76"/>
                  <a:pt x="67" y="76"/>
                  <a:pt x="67" y="76"/>
                </a:cubicBezTo>
                <a:cubicBezTo>
                  <a:pt x="66" y="80"/>
                  <a:pt x="66" y="80"/>
                  <a:pt x="66" y="80"/>
                </a:cubicBezTo>
                <a:cubicBezTo>
                  <a:pt x="73" y="80"/>
                  <a:pt x="73" y="80"/>
                  <a:pt x="73" y="80"/>
                </a:cubicBezTo>
                <a:cubicBezTo>
                  <a:pt x="73" y="83"/>
                  <a:pt x="73" y="83"/>
                  <a:pt x="73" y="83"/>
                </a:cubicBezTo>
                <a:cubicBezTo>
                  <a:pt x="78" y="83"/>
                  <a:pt x="78" y="83"/>
                  <a:pt x="78" y="83"/>
                </a:cubicBezTo>
                <a:cubicBezTo>
                  <a:pt x="78" y="80"/>
                  <a:pt x="78" y="80"/>
                  <a:pt x="78" y="80"/>
                </a:cubicBezTo>
                <a:cubicBezTo>
                  <a:pt x="81" y="80"/>
                  <a:pt x="81" y="80"/>
                  <a:pt x="81" y="80"/>
                </a:cubicBezTo>
                <a:close/>
                <a:moveTo>
                  <a:pt x="74" y="76"/>
                </a:moveTo>
                <a:cubicBezTo>
                  <a:pt x="75" y="67"/>
                  <a:pt x="75" y="67"/>
                  <a:pt x="75" y="67"/>
                </a:cubicBezTo>
                <a:cubicBezTo>
                  <a:pt x="72" y="76"/>
                  <a:pt x="72" y="76"/>
                  <a:pt x="72" y="76"/>
                </a:cubicBezTo>
                <a:lnTo>
                  <a:pt x="74" y="76"/>
                </a:lnTo>
                <a:close/>
              </a:path>
            </a:pathLst>
          </a:custGeom>
          <a:solidFill>
            <a:schemeClr val="bg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29518D"/>
              </a:solidFill>
              <a:effectLst/>
              <a:uLnTx/>
              <a:uFillTx/>
              <a:latin typeface="汉仪粗简黑简" panose="00020600040101010101" charset="-122"/>
              <a:ea typeface="汉仪粗简黑简" panose="00020600040101010101" charset="-122"/>
              <a:cs typeface="+mn-cs"/>
            </a:endParaRPr>
          </a:p>
        </p:txBody>
      </p:sp>
      <p:sp>
        <p:nvSpPr>
          <p:cNvPr id="19" name="文本框1"/>
          <p:cNvSpPr txBox="1"/>
          <p:nvPr/>
        </p:nvSpPr>
        <p:spPr>
          <a:xfrm>
            <a:off x="6374776" y="3351984"/>
            <a:ext cx="1778000" cy="398780"/>
          </a:xfrm>
          <a:prstGeom prst="rect">
            <a:avLst/>
          </a:prstGeom>
          <a:noFill/>
        </p:spPr>
        <p:txBody>
          <a:bodyPr wrap="square" rtlCol="0">
            <a:spAutoFit/>
          </a:bodyPr>
          <a:p>
            <a:pPr marL="0" marR="0" lvl="0" indent="0" algn="l" defTabSz="0" rtl="0" eaLnBrk="1" fontAlgn="auto" latinLnBrk="0" hangingPunct="1">
              <a:lnSpc>
                <a:spcPct val="100000"/>
              </a:lnSpc>
              <a:spcBef>
                <a:spcPts val="0"/>
              </a:spcBef>
              <a:spcAft>
                <a:spcPts val="0"/>
              </a:spcAft>
              <a:buSzTx/>
              <a:buNone/>
            </a:pPr>
            <a:r>
              <a:rPr lang="zh-CN" altLang="en-US" sz="2000" b="1" noProof="0" dirty="0">
                <a:ln>
                  <a:noFill/>
                </a:ln>
                <a:solidFill>
                  <a:srgbClr val="24487D"/>
                </a:solidFill>
                <a:uLnTx/>
                <a:uFillTx/>
                <a:latin typeface="微软雅黑 Light" charset="0"/>
                <a:ea typeface="微软雅黑 Light" charset="0"/>
              </a:rPr>
              <a:t>数据联动</a:t>
            </a:r>
            <a:endParaRPr lang="zh-CN" altLang="en-US" sz="2000" b="1" noProof="0" dirty="0">
              <a:ln>
                <a:noFill/>
              </a:ln>
              <a:solidFill>
                <a:srgbClr val="24487D"/>
              </a:solidFill>
              <a:uLnTx/>
              <a:uFillTx/>
              <a:latin typeface="微软雅黑 Light" charset="0"/>
              <a:ea typeface="微软雅黑 Light" charset="0"/>
            </a:endParaRPr>
          </a:p>
        </p:txBody>
      </p:sp>
      <p:sp>
        <p:nvSpPr>
          <p:cNvPr id="20" name="文本框2"/>
          <p:cNvSpPr/>
          <p:nvPr/>
        </p:nvSpPr>
        <p:spPr>
          <a:xfrm>
            <a:off x="6374776" y="3717484"/>
            <a:ext cx="4950695" cy="662619"/>
          </a:xfrm>
          <a:prstGeom prst="rect">
            <a:avLst/>
          </a:prstGeom>
        </p:spPr>
        <p:txBody>
          <a:bodyPr wrap="square">
            <a:noAutofit/>
          </a:bodyPr>
          <a:p>
            <a:pPr marL="0" marR="0" lvl="0" indent="0" algn="l" defTabSz="914400" rtl="0" eaLnBrk="1" fontAlgn="auto" latinLnBrk="0" hangingPunct="1">
              <a:lnSpc>
                <a:spcPct val="150000"/>
              </a:lnSpc>
              <a:spcBef>
                <a:spcPts val="2950"/>
              </a:spcBef>
              <a:spcAft>
                <a:spcPts val="0"/>
              </a:spcAft>
              <a:buClrTx/>
              <a:buSzTx/>
              <a:buFontTx/>
              <a:buNone/>
              <a:defRPr/>
            </a:pPr>
            <a:r>
              <a:rPr lang="zh-CN" altLang="en-US" sz="1200" b="1" noProof="0" dirty="0">
                <a:ln>
                  <a:noFill/>
                </a:ln>
                <a:solidFill>
                  <a:srgbClr val="24487D"/>
                </a:solidFill>
                <a:effectLst/>
                <a:uLnTx/>
                <a:uFillTx/>
                <a:latin typeface="微软雅黑 Light" charset="0"/>
                <a:ea typeface="微软雅黑 Light" charset="0"/>
              </a:rPr>
              <a:t>我们将在同一时序下的代表不同信息的数据进行一个总体联动，即通过各方面数据展现出的特点，进行综合分析，以更加全面的角度展现现状。</a:t>
            </a:r>
            <a:endParaRPr lang="zh-CN" altLang="en-US" sz="1200" b="1" noProof="0" dirty="0">
              <a:ln>
                <a:noFill/>
              </a:ln>
              <a:solidFill>
                <a:srgbClr val="24487D"/>
              </a:solidFill>
              <a:effectLst/>
              <a:uLnTx/>
              <a:uFillTx/>
              <a:latin typeface="微软雅黑 Light" charset="0"/>
              <a:ea typeface="微软雅黑 Light" charset="0"/>
            </a:endParaRPr>
          </a:p>
        </p:txBody>
      </p:sp>
      <p:sp>
        <p:nvSpPr>
          <p:cNvPr id="21" name="Oval 10"/>
          <p:cNvSpPr/>
          <p:nvPr/>
        </p:nvSpPr>
        <p:spPr>
          <a:xfrm>
            <a:off x="5678185" y="4789315"/>
            <a:ext cx="509270" cy="509905"/>
          </a:xfrm>
          <a:prstGeom prst="ellipse">
            <a:avLst/>
          </a:prstGeom>
          <a:solidFill>
            <a:srgbClr val="244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srgbClr val="29518D"/>
              </a:solidFill>
              <a:effectLst/>
              <a:uLnTx/>
              <a:uFillTx/>
              <a:latin typeface="等线" panose="02010600030101010101" charset="-122"/>
              <a:ea typeface="+mn-ea"/>
              <a:cs typeface="+mn-cs"/>
            </a:endParaRPr>
          </a:p>
        </p:txBody>
      </p:sp>
      <p:sp>
        <p:nvSpPr>
          <p:cNvPr id="22" name="Freeform 71"/>
          <p:cNvSpPr>
            <a:spLocks noEditPoints="1"/>
          </p:cNvSpPr>
          <p:nvPr/>
        </p:nvSpPr>
        <p:spPr bwMode="auto">
          <a:xfrm>
            <a:off x="5796589" y="4847005"/>
            <a:ext cx="272415" cy="288925"/>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29518D"/>
              </a:solidFill>
              <a:effectLst/>
              <a:uLnTx/>
              <a:uFillTx/>
              <a:latin typeface="等线" panose="02010600030101010101" charset="-122"/>
              <a:ea typeface="等线" panose="02010600030101010101" charset="-122"/>
              <a:cs typeface="+mn-cs"/>
            </a:endParaRPr>
          </a:p>
        </p:txBody>
      </p:sp>
      <p:sp>
        <p:nvSpPr>
          <p:cNvPr id="23" name="文本框1"/>
          <p:cNvSpPr txBox="1"/>
          <p:nvPr/>
        </p:nvSpPr>
        <p:spPr>
          <a:xfrm>
            <a:off x="6187409" y="4685005"/>
            <a:ext cx="1778000" cy="398780"/>
          </a:xfrm>
          <a:prstGeom prst="rect">
            <a:avLst/>
          </a:prstGeom>
          <a:noFill/>
        </p:spPr>
        <p:txBody>
          <a:bodyPr wrap="square" rtlCol="0">
            <a:spAutoFit/>
          </a:bodyPr>
          <a:p>
            <a:pPr marL="0" marR="0" lvl="0" indent="0" algn="l" defTabSz="0" rtl="0" eaLnBrk="1" fontAlgn="auto" latinLnBrk="0" hangingPunct="1">
              <a:lnSpc>
                <a:spcPct val="100000"/>
              </a:lnSpc>
              <a:spcBef>
                <a:spcPts val="0"/>
              </a:spcBef>
              <a:spcAft>
                <a:spcPts val="0"/>
              </a:spcAft>
              <a:buSzTx/>
              <a:buNone/>
            </a:pPr>
            <a:r>
              <a:rPr lang="zh-CN" altLang="en-US" sz="2000" b="1" noProof="0" dirty="0">
                <a:ln>
                  <a:noFill/>
                </a:ln>
                <a:solidFill>
                  <a:srgbClr val="24487D"/>
                </a:solidFill>
                <a:uLnTx/>
                <a:uFillTx/>
                <a:latin typeface="微软雅黑 Light" charset="0"/>
                <a:ea typeface="微软雅黑 Light" charset="0"/>
              </a:rPr>
              <a:t>报告分析</a:t>
            </a:r>
            <a:endParaRPr lang="zh-CN" altLang="en-US" sz="2000" b="1" noProof="0" dirty="0">
              <a:ln>
                <a:noFill/>
              </a:ln>
              <a:solidFill>
                <a:srgbClr val="24487D"/>
              </a:solidFill>
              <a:uLnTx/>
              <a:uFillTx/>
              <a:latin typeface="微软雅黑 Light" charset="0"/>
              <a:ea typeface="微软雅黑 Light" charset="0"/>
            </a:endParaRPr>
          </a:p>
        </p:txBody>
      </p:sp>
      <p:sp>
        <p:nvSpPr>
          <p:cNvPr id="25" name="文本框2"/>
          <p:cNvSpPr/>
          <p:nvPr/>
        </p:nvSpPr>
        <p:spPr>
          <a:xfrm>
            <a:off x="6187409" y="5085105"/>
            <a:ext cx="5138049" cy="645160"/>
          </a:xfrm>
          <a:prstGeom prst="rect">
            <a:avLst/>
          </a:prstGeom>
        </p:spPr>
        <p:txBody>
          <a:bodyPr wrap="square">
            <a:noAutofit/>
          </a:bodyPr>
          <a:p>
            <a:pPr marL="0" marR="0" lvl="0" indent="0" algn="l" defTabSz="914400" rtl="0" eaLnBrk="1" fontAlgn="auto" latinLnBrk="0" hangingPunct="1">
              <a:lnSpc>
                <a:spcPct val="150000"/>
              </a:lnSpc>
              <a:spcBef>
                <a:spcPts val="2950"/>
              </a:spcBef>
              <a:spcAft>
                <a:spcPts val="0"/>
              </a:spcAft>
              <a:buClrTx/>
              <a:buSzTx/>
              <a:buFontTx/>
              <a:buNone/>
              <a:defRPr/>
            </a:pPr>
            <a:r>
              <a:rPr lang="zh-CN" altLang="en-US" sz="1200" b="1" noProof="0" dirty="0">
                <a:ln>
                  <a:noFill/>
                </a:ln>
                <a:solidFill>
                  <a:srgbClr val="24487D"/>
                </a:solidFill>
                <a:uLnTx/>
                <a:uFillTx/>
                <a:latin typeface="微软雅黑 Light" charset="0"/>
                <a:ea typeface="微软雅黑 Light" charset="0"/>
              </a:rPr>
              <a:t>我们不仅将通过可视化大屏来展现各个数据特征，同时，我们还将给出客观综合的数据报告分析，以供用户进行参考。</a:t>
            </a:r>
            <a:endParaRPr lang="zh-CN" altLang="en-US" sz="1200" b="1" noProof="0" dirty="0">
              <a:ln>
                <a:noFill/>
              </a:ln>
              <a:solidFill>
                <a:srgbClr val="24487D"/>
              </a:solidFill>
              <a:uLnTx/>
              <a:uFillTx/>
              <a:latin typeface="微软雅黑 Light" charset="0"/>
              <a:ea typeface="微软雅黑 Light" charset="0"/>
            </a:endParaRPr>
          </a:p>
        </p:txBody>
      </p:sp>
      <p:pic>
        <p:nvPicPr>
          <p:cNvPr id="27" name="图片 26" descr="stil-zv5QSKaP8G8-unsplash"/>
          <p:cNvPicPr>
            <a:picLocks noChangeAspect="1"/>
          </p:cNvPicPr>
          <p:nvPr/>
        </p:nvPicPr>
        <p:blipFill>
          <a:blip r:embed="rId2"/>
          <a:srcRect l="1050" t="14651" r="1034" b="19664"/>
          <a:stretch>
            <a:fillRect/>
          </a:stretch>
        </p:blipFill>
        <p:spPr>
          <a:xfrm>
            <a:off x="1525905" y="1753235"/>
            <a:ext cx="3968115" cy="3977005"/>
          </a:xfrm>
          <a:custGeom>
            <a:avLst/>
            <a:gdLst/>
            <a:ahLst/>
            <a:cxnLst>
              <a:cxn ang="3">
                <a:pos x="hc" y="t"/>
              </a:cxn>
              <a:cxn ang="cd2">
                <a:pos x="l" y="vc"/>
              </a:cxn>
              <a:cxn ang="cd4">
                <a:pos x="hc" y="b"/>
              </a:cxn>
              <a:cxn ang="0">
                <a:pos x="r" y="vc"/>
              </a:cxn>
            </a:cxnLst>
            <a:rect l="l" t="t" r="r" b="b"/>
            <a:pathLst>
              <a:path w="6249" h="6263">
                <a:moveTo>
                  <a:pt x="3125" y="0"/>
                </a:moveTo>
                <a:cubicBezTo>
                  <a:pt x="4850" y="0"/>
                  <a:pt x="6249" y="1402"/>
                  <a:pt x="6249" y="3132"/>
                </a:cubicBezTo>
                <a:cubicBezTo>
                  <a:pt x="6249" y="4861"/>
                  <a:pt x="4850" y="6263"/>
                  <a:pt x="3125" y="6263"/>
                </a:cubicBezTo>
                <a:cubicBezTo>
                  <a:pt x="1399" y="6263"/>
                  <a:pt x="0" y="4861"/>
                  <a:pt x="0" y="3132"/>
                </a:cubicBezTo>
                <a:cubicBezTo>
                  <a:pt x="0" y="1402"/>
                  <a:pt x="1399" y="0"/>
                  <a:pt x="3125" y="0"/>
                </a:cubicBezTo>
                <a:close/>
              </a:path>
            </a:pathLst>
          </a:custGeom>
        </p:spPr>
      </p:pic>
      <p:sp>
        <p:nvSpPr>
          <p:cNvPr id="4" name="文本框 3"/>
          <p:cNvSpPr txBox="1"/>
          <p:nvPr/>
        </p:nvSpPr>
        <p:spPr>
          <a:xfrm>
            <a:off x="4773613" y="645517"/>
            <a:ext cx="264477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rgbClr val="24487D"/>
                </a:solidFill>
                <a:effectLst/>
                <a:uLnTx/>
                <a:uFillTx/>
                <a:latin typeface="微软雅黑 Light" charset="0"/>
                <a:ea typeface="微软雅黑 Light" charset="0"/>
              </a:rPr>
              <a:t>创新点</a:t>
            </a:r>
            <a:endParaRPr sz="3200">
              <a:latin typeface="微软雅黑 Light" charset="0"/>
              <a:ea typeface="微软雅黑 Light"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图片 2" descr="QQ图片20220106181402"/>
          <p:cNvPicPr>
            <a:picLocks noChangeAspect="1"/>
          </p:cNvPicPr>
          <p:nvPr/>
        </p:nvPicPr>
        <p:blipFill>
          <a:blip r:embed="rId2"/>
          <a:srcRect l="74417" t="6019" r="10990" b="68250"/>
          <a:stretch>
            <a:fillRect/>
          </a:stretch>
        </p:blipFill>
        <p:spPr>
          <a:xfrm rot="5700000">
            <a:off x="10840720" y="3601720"/>
            <a:ext cx="823595" cy="817245"/>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932180" y="2499360"/>
            <a:ext cx="823595" cy="817245"/>
          </a:xfrm>
          <a:prstGeom prst="rect">
            <a:avLst/>
          </a:prstGeom>
        </p:spPr>
      </p:pic>
      <p:pic>
        <p:nvPicPr>
          <p:cNvPr id="6" name="图片 5" descr="QQ图片20220106181402"/>
          <p:cNvPicPr>
            <a:picLocks noChangeAspect="1"/>
          </p:cNvPicPr>
          <p:nvPr/>
        </p:nvPicPr>
        <p:blipFill>
          <a:blip r:embed="rId2"/>
          <a:srcRect l="74417" t="6019" r="10990" b="68250"/>
          <a:stretch>
            <a:fillRect/>
          </a:stretch>
        </p:blipFill>
        <p:spPr>
          <a:xfrm rot="5700000">
            <a:off x="1520190" y="4836795"/>
            <a:ext cx="400685" cy="397510"/>
          </a:xfrm>
          <a:prstGeom prst="rect">
            <a:avLst/>
          </a:prstGeom>
        </p:spPr>
      </p:pic>
      <p:sp>
        <p:nvSpPr>
          <p:cNvPr id="20" name="文本框 19"/>
          <p:cNvSpPr txBox="1"/>
          <p:nvPr/>
        </p:nvSpPr>
        <p:spPr>
          <a:xfrm>
            <a:off x="4914265" y="2461895"/>
            <a:ext cx="3877945" cy="82994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1E3863"/>
                </a:solidFill>
                <a:effectLst/>
                <a:uLnTx/>
                <a:uFillTx/>
                <a:latin typeface="微软雅黑 Light" charset="0"/>
                <a:ea typeface="微软雅黑 Light" charset="0"/>
                <a:cs typeface="+mn-cs"/>
              </a:rPr>
              <a:t>预期成果</a:t>
            </a:r>
            <a:endParaRPr kumimoji="0" lang="zh-CN" altLang="en-US" sz="4800" b="1" i="0" u="none" strike="noStrike" kern="1200" cap="none" spc="0" normalizeH="0" baseline="0" noProof="0" dirty="0">
              <a:ln>
                <a:noFill/>
              </a:ln>
              <a:solidFill>
                <a:srgbClr val="1E3863"/>
              </a:solidFill>
              <a:effectLst/>
              <a:uLnTx/>
              <a:uFillTx/>
              <a:latin typeface="微软雅黑 Light" charset="0"/>
              <a:ea typeface="微软雅黑 Light" charset="0"/>
              <a:cs typeface="+mn-cs"/>
            </a:endParaRPr>
          </a:p>
        </p:txBody>
      </p:sp>
      <p:sp>
        <p:nvSpPr>
          <p:cNvPr id="21" name="文本框 20"/>
          <p:cNvSpPr txBox="1"/>
          <p:nvPr/>
        </p:nvSpPr>
        <p:spPr>
          <a:xfrm>
            <a:off x="5598693" y="3654260"/>
            <a:ext cx="1405493" cy="368300"/>
          </a:xfrm>
          <a:prstGeom prst="rect">
            <a:avLst/>
          </a:prstGeom>
          <a:noFill/>
        </p:spPr>
        <p:txBody>
          <a:bodyPr wrap="square" rtlCol="0">
            <a:noAutofit/>
          </a:bodyPr>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微软雅黑 Light" charset="0"/>
                <a:ea typeface="微软雅黑 Light" charset="0"/>
                <a:cs typeface="微软雅黑 Light" charset="0"/>
              </a:rPr>
              <a:t>Expected result</a:t>
            </a:r>
            <a:endParaRPr kumimoji="0" lang="en-US" altLang="zh-CN" sz="1400" b="0" i="0" u="none" strike="noStrike" kern="1200" cap="none" spc="0" normalizeH="0" baseline="0" noProof="0" dirty="0">
              <a:ln>
                <a:noFill/>
              </a:ln>
              <a:solidFill>
                <a:srgbClr val="000000"/>
              </a:solidFill>
              <a:effectLst/>
              <a:uLnTx/>
              <a:uFillTx/>
              <a:latin typeface="微软雅黑 Light" charset="0"/>
              <a:ea typeface="微软雅黑 Light" charset="0"/>
              <a:cs typeface="微软雅黑 Light" charset="0"/>
            </a:endParaRPr>
          </a:p>
        </p:txBody>
      </p:sp>
      <p:grpSp>
        <p:nvGrpSpPr>
          <p:cNvPr id="2" name="组合 1"/>
          <p:cNvGrpSpPr/>
          <p:nvPr/>
        </p:nvGrpSpPr>
        <p:grpSpPr>
          <a:xfrm>
            <a:off x="2051685" y="2009775"/>
            <a:ext cx="2862580" cy="3999865"/>
            <a:chOff x="2127" y="3222"/>
            <a:chExt cx="4508" cy="6299"/>
          </a:xfrm>
        </p:grpSpPr>
        <p:pic>
          <p:nvPicPr>
            <p:cNvPr id="5" name="图片 4" descr="QQ图片20220106181402"/>
            <p:cNvPicPr>
              <a:picLocks noChangeAspect="1"/>
            </p:cNvPicPr>
            <p:nvPr/>
          </p:nvPicPr>
          <p:blipFill>
            <a:blip r:embed="rId2"/>
            <a:srcRect l="74417" t="6019" r="10990" b="68250"/>
            <a:stretch>
              <a:fillRect/>
            </a:stretch>
          </p:blipFill>
          <p:spPr>
            <a:xfrm rot="5700000">
              <a:off x="2110" y="3238"/>
              <a:ext cx="4359" cy="4326"/>
            </a:xfrm>
            <a:prstGeom prst="rect">
              <a:avLst/>
            </a:prstGeom>
          </p:spPr>
        </p:pic>
        <p:sp>
          <p:nvSpPr>
            <p:cNvPr id="22" name="文本框 21"/>
            <p:cNvSpPr txBox="1"/>
            <p:nvPr/>
          </p:nvSpPr>
          <p:spPr>
            <a:xfrm>
              <a:off x="2856" y="3851"/>
              <a:ext cx="3779" cy="5670"/>
            </a:xfrm>
            <a:prstGeom prst="rect">
              <a:avLst/>
            </a:prstGeom>
            <a:noFill/>
          </p:spPr>
          <p:txBody>
            <a:bodyPr vert="horz"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rPr>
                <a:t>04</a:t>
              </a:r>
              <a:endPar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7" name="文本框 56"/>
          <p:cNvSpPr txBox="1"/>
          <p:nvPr/>
        </p:nvSpPr>
        <p:spPr>
          <a:xfrm>
            <a:off x="4751070" y="702310"/>
            <a:ext cx="2644775" cy="583565"/>
          </a:xfrm>
          <a:prstGeom prst="rect">
            <a:avLst/>
          </a:prstGeom>
          <a:noFill/>
        </p:spPr>
        <p:txBody>
          <a:bodyPr wrap="square" rtlCol="0">
            <a:spAutoFit/>
          </a:bodyPr>
          <a:p>
            <a:pPr marL="0" marR="0" lvl="0" indent="0" algn="ctr" defTabSz="0" rtl="0" eaLnBrk="1" fontAlgn="auto" latinLnBrk="0" hangingPunct="1">
              <a:lnSpc>
                <a:spcPct val="100000"/>
              </a:lnSpc>
              <a:spcBef>
                <a:spcPts val="0"/>
              </a:spcBef>
              <a:spcAft>
                <a:spcPts val="0"/>
              </a:spcAft>
              <a:buSzTx/>
              <a:buNone/>
            </a:pPr>
            <a:r>
              <a:rPr lang="zh-CN" altLang="en-US" sz="3200" b="1" noProof="0" dirty="0">
                <a:ln>
                  <a:noFill/>
                </a:ln>
                <a:solidFill>
                  <a:srgbClr val="24487D"/>
                </a:solidFill>
                <a:effectLst/>
                <a:uLnTx/>
                <a:uFillTx/>
                <a:latin typeface="微软雅黑 Light" charset="0"/>
                <a:ea typeface="微软雅黑 Light" charset="0"/>
              </a:rPr>
              <a:t>预期成果</a:t>
            </a:r>
            <a:endParaRPr lang="zh-CN" altLang="en-US" sz="3200" b="1" noProof="0" dirty="0">
              <a:ln>
                <a:noFill/>
              </a:ln>
              <a:solidFill>
                <a:srgbClr val="24487D"/>
              </a:solidFill>
              <a:effectLst/>
              <a:uLnTx/>
              <a:uFillTx/>
              <a:latin typeface="微软雅黑 Light" charset="0"/>
              <a:ea typeface="微软雅黑 Light" charset="0"/>
            </a:endParaRPr>
          </a:p>
        </p:txBody>
      </p:sp>
      <p:sp>
        <p:nvSpPr>
          <p:cNvPr id="2" name="MU"/>
          <p:cNvSpPr/>
          <p:nvPr>
            <p:custDataLst>
              <p:tags r:id="rId2"/>
            </p:custDataLst>
          </p:nvPr>
        </p:nvSpPr>
        <p:spPr>
          <a:xfrm>
            <a:off x="2002151" y="2140467"/>
            <a:ext cx="1471066" cy="1788212"/>
          </a:xfrm>
          <a:custGeom>
            <a:avLst/>
            <a:gdLst>
              <a:gd name="connsiteX0" fmla="*/ 733733 w 1467465"/>
              <a:gd name="connsiteY0" fmla="*/ 0 h 1784485"/>
              <a:gd name="connsiteX1" fmla="*/ 1252560 w 1467465"/>
              <a:gd name="connsiteY1" fmla="*/ 214906 h 1784485"/>
              <a:gd name="connsiteX2" fmla="*/ 1252560 w 1467465"/>
              <a:gd name="connsiteY2" fmla="*/ 1252562 h 1784485"/>
              <a:gd name="connsiteX3" fmla="*/ 926460 w 1467465"/>
              <a:gd name="connsiteY3" fmla="*/ 1578661 h 1784485"/>
              <a:gd name="connsiteX4" fmla="*/ 787140 w 1467465"/>
              <a:gd name="connsiteY4" fmla="*/ 1756957 h 1784485"/>
              <a:gd name="connsiteX5" fmla="*/ 733733 w 1467465"/>
              <a:gd name="connsiteY5" fmla="*/ 1784303 h 1784485"/>
              <a:gd name="connsiteX6" fmla="*/ 732256 w 1467465"/>
              <a:gd name="connsiteY6" fmla="*/ 1784485 h 1784485"/>
              <a:gd name="connsiteX7" fmla="*/ 680326 w 1467465"/>
              <a:gd name="connsiteY7" fmla="*/ 1756957 h 1784485"/>
              <a:gd name="connsiteX8" fmla="*/ 541005 w 1467465"/>
              <a:gd name="connsiteY8" fmla="*/ 1578661 h 1784485"/>
              <a:gd name="connsiteX9" fmla="*/ 214905 w 1467465"/>
              <a:gd name="connsiteY9" fmla="*/ 1252561 h 1784485"/>
              <a:gd name="connsiteX10" fmla="*/ 214905 w 1467465"/>
              <a:gd name="connsiteY10" fmla="*/ 214906 h 1784485"/>
              <a:gd name="connsiteX11" fmla="*/ 733733 w 1467465"/>
              <a:gd name="connsiteY11" fmla="*/ 0 h 178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465" h="1784485">
                <a:moveTo>
                  <a:pt x="733733" y="0"/>
                </a:moveTo>
                <a:cubicBezTo>
                  <a:pt x="921511" y="0"/>
                  <a:pt x="1109290" y="71635"/>
                  <a:pt x="1252560" y="214906"/>
                </a:cubicBezTo>
                <a:cubicBezTo>
                  <a:pt x="1539101" y="501447"/>
                  <a:pt x="1539101" y="966021"/>
                  <a:pt x="1252560" y="1252562"/>
                </a:cubicBezTo>
                <a:lnTo>
                  <a:pt x="926460" y="1578661"/>
                </a:lnTo>
                <a:lnTo>
                  <a:pt x="787140" y="1756957"/>
                </a:lnTo>
                <a:cubicBezTo>
                  <a:pt x="772424" y="1775790"/>
                  <a:pt x="753016" y="1784959"/>
                  <a:pt x="733733" y="1784303"/>
                </a:cubicBezTo>
                <a:cubicBezTo>
                  <a:pt x="733243" y="1784478"/>
                  <a:pt x="732749" y="1784485"/>
                  <a:pt x="732256" y="1784485"/>
                </a:cubicBezTo>
                <a:cubicBezTo>
                  <a:pt x="713461" y="1784484"/>
                  <a:pt x="694666" y="1775308"/>
                  <a:pt x="680326" y="1756957"/>
                </a:cubicBezTo>
                <a:lnTo>
                  <a:pt x="541005" y="1578661"/>
                </a:lnTo>
                <a:lnTo>
                  <a:pt x="214905" y="1252561"/>
                </a:lnTo>
                <a:cubicBezTo>
                  <a:pt x="-71636" y="966020"/>
                  <a:pt x="-71636" y="501447"/>
                  <a:pt x="214905" y="214906"/>
                </a:cubicBezTo>
                <a:cubicBezTo>
                  <a:pt x="358176" y="71635"/>
                  <a:pt x="545954" y="0"/>
                  <a:pt x="733733" y="0"/>
                </a:cubicBezTo>
                <a:close/>
              </a:path>
            </a:pathLst>
          </a:custGeom>
          <a:solidFill>
            <a:srgbClr val="24487D"/>
          </a:solidFill>
          <a:ln w="38100">
            <a:noFill/>
          </a:ln>
          <a:effectLst/>
        </p:spPr>
        <p:style>
          <a:lnRef idx="2">
            <a:srgbClr val="4472C4">
              <a:shade val="50000"/>
            </a:srgbClr>
          </a:lnRef>
          <a:fillRef idx="1">
            <a:srgbClr val="4472C4"/>
          </a:fillRef>
          <a:effectRef idx="0">
            <a:srgbClr val="4472C4"/>
          </a:effectRef>
          <a:fontRef idx="minor">
            <a:sysClr val="window" lastClr="FFFFFF"/>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 name="8"/>
          <p:cNvSpPr/>
          <p:nvPr>
            <p:custDataLst>
              <p:tags r:id="rId3"/>
            </p:custDataLst>
          </p:nvPr>
        </p:nvSpPr>
        <p:spPr>
          <a:xfrm>
            <a:off x="2107208" y="2259009"/>
            <a:ext cx="1243172" cy="1243173"/>
          </a:xfrm>
          <a:prstGeom prst="ellipse">
            <a:avLst/>
          </a:prstGeom>
          <a:solidFill>
            <a:sysClr val="window" lastClr="FFFFFF"/>
          </a:solidFill>
          <a:ln w="38100">
            <a:noFill/>
          </a:ln>
          <a:effectLst/>
        </p:spPr>
        <p:style>
          <a:lnRef idx="2">
            <a:srgbClr val="4472C4">
              <a:shade val="50000"/>
            </a:srgbClr>
          </a:lnRef>
          <a:fillRef idx="1">
            <a:srgbClr val="4472C4"/>
          </a:fillRef>
          <a:effectRef idx="0">
            <a:srgbClr val="4472C4"/>
          </a:effectRef>
          <a:fontRef idx="minor">
            <a:sysClr val="window" lastClr="FFFFFF"/>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0" name="MU"/>
          <p:cNvSpPr/>
          <p:nvPr>
            <p:custDataLst>
              <p:tags r:id="rId4"/>
            </p:custDataLst>
          </p:nvPr>
        </p:nvSpPr>
        <p:spPr>
          <a:xfrm>
            <a:off x="8607039" y="2140453"/>
            <a:ext cx="1471066" cy="1788212"/>
          </a:xfrm>
          <a:custGeom>
            <a:avLst/>
            <a:gdLst>
              <a:gd name="connsiteX0" fmla="*/ 733733 w 1467465"/>
              <a:gd name="connsiteY0" fmla="*/ 0 h 1784485"/>
              <a:gd name="connsiteX1" fmla="*/ 1252560 w 1467465"/>
              <a:gd name="connsiteY1" fmla="*/ 214906 h 1784485"/>
              <a:gd name="connsiteX2" fmla="*/ 1252560 w 1467465"/>
              <a:gd name="connsiteY2" fmla="*/ 1252562 h 1784485"/>
              <a:gd name="connsiteX3" fmla="*/ 926460 w 1467465"/>
              <a:gd name="connsiteY3" fmla="*/ 1578661 h 1784485"/>
              <a:gd name="connsiteX4" fmla="*/ 787140 w 1467465"/>
              <a:gd name="connsiteY4" fmla="*/ 1756957 h 1784485"/>
              <a:gd name="connsiteX5" fmla="*/ 733733 w 1467465"/>
              <a:gd name="connsiteY5" fmla="*/ 1784303 h 1784485"/>
              <a:gd name="connsiteX6" fmla="*/ 732256 w 1467465"/>
              <a:gd name="connsiteY6" fmla="*/ 1784485 h 1784485"/>
              <a:gd name="connsiteX7" fmla="*/ 680326 w 1467465"/>
              <a:gd name="connsiteY7" fmla="*/ 1756957 h 1784485"/>
              <a:gd name="connsiteX8" fmla="*/ 541005 w 1467465"/>
              <a:gd name="connsiteY8" fmla="*/ 1578661 h 1784485"/>
              <a:gd name="connsiteX9" fmla="*/ 214905 w 1467465"/>
              <a:gd name="connsiteY9" fmla="*/ 1252561 h 1784485"/>
              <a:gd name="connsiteX10" fmla="*/ 214905 w 1467465"/>
              <a:gd name="connsiteY10" fmla="*/ 214906 h 1784485"/>
              <a:gd name="connsiteX11" fmla="*/ 733733 w 1467465"/>
              <a:gd name="connsiteY11" fmla="*/ 0 h 178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465" h="1784485">
                <a:moveTo>
                  <a:pt x="733733" y="0"/>
                </a:moveTo>
                <a:cubicBezTo>
                  <a:pt x="921511" y="0"/>
                  <a:pt x="1109290" y="71635"/>
                  <a:pt x="1252560" y="214906"/>
                </a:cubicBezTo>
                <a:cubicBezTo>
                  <a:pt x="1539101" y="501447"/>
                  <a:pt x="1539101" y="966021"/>
                  <a:pt x="1252560" y="1252562"/>
                </a:cubicBezTo>
                <a:lnTo>
                  <a:pt x="926460" y="1578661"/>
                </a:lnTo>
                <a:lnTo>
                  <a:pt x="787140" y="1756957"/>
                </a:lnTo>
                <a:cubicBezTo>
                  <a:pt x="772424" y="1775790"/>
                  <a:pt x="753016" y="1784959"/>
                  <a:pt x="733733" y="1784303"/>
                </a:cubicBezTo>
                <a:cubicBezTo>
                  <a:pt x="733243" y="1784478"/>
                  <a:pt x="732749" y="1784485"/>
                  <a:pt x="732256" y="1784485"/>
                </a:cubicBezTo>
                <a:cubicBezTo>
                  <a:pt x="713461" y="1784484"/>
                  <a:pt x="694666" y="1775308"/>
                  <a:pt x="680326" y="1756957"/>
                </a:cubicBezTo>
                <a:lnTo>
                  <a:pt x="541005" y="1578661"/>
                </a:lnTo>
                <a:lnTo>
                  <a:pt x="214905" y="1252561"/>
                </a:lnTo>
                <a:cubicBezTo>
                  <a:pt x="-71636" y="966020"/>
                  <a:pt x="-71636" y="501447"/>
                  <a:pt x="214905" y="214906"/>
                </a:cubicBezTo>
                <a:cubicBezTo>
                  <a:pt x="358176" y="71635"/>
                  <a:pt x="545954" y="0"/>
                  <a:pt x="733733" y="0"/>
                </a:cubicBezTo>
                <a:close/>
              </a:path>
            </a:pathLst>
          </a:custGeom>
          <a:solidFill>
            <a:srgbClr val="24487D"/>
          </a:solidFill>
          <a:ln w="38100">
            <a:noFill/>
          </a:ln>
          <a:effectLst/>
        </p:spPr>
        <p:style>
          <a:lnRef idx="2">
            <a:srgbClr val="4472C4">
              <a:shade val="50000"/>
            </a:srgbClr>
          </a:lnRef>
          <a:fillRef idx="1">
            <a:srgbClr val="4472C4"/>
          </a:fillRef>
          <a:effectRef idx="0">
            <a:srgbClr val="4472C4"/>
          </a:effectRef>
          <a:fontRef idx="minor">
            <a:sysClr val="window" lastClr="FFFFFF"/>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2" name="8"/>
          <p:cNvSpPr/>
          <p:nvPr>
            <p:custDataLst>
              <p:tags r:id="rId5"/>
            </p:custDataLst>
          </p:nvPr>
        </p:nvSpPr>
        <p:spPr>
          <a:xfrm>
            <a:off x="8720471" y="2258995"/>
            <a:ext cx="1243172" cy="1243173"/>
          </a:xfrm>
          <a:prstGeom prst="ellipse">
            <a:avLst/>
          </a:prstGeom>
          <a:solidFill>
            <a:sysClr val="window" lastClr="FFFFFF"/>
          </a:solidFill>
          <a:ln w="38100">
            <a:noFill/>
          </a:ln>
          <a:effectLst/>
        </p:spPr>
        <p:style>
          <a:lnRef idx="2">
            <a:srgbClr val="4472C4">
              <a:shade val="50000"/>
            </a:srgbClr>
          </a:lnRef>
          <a:fillRef idx="1">
            <a:srgbClr val="4472C4"/>
          </a:fillRef>
          <a:effectRef idx="0">
            <a:srgbClr val="4472C4"/>
          </a:effectRef>
          <a:fontRef idx="minor">
            <a:sysClr val="window" lastClr="FFFFFF"/>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4" name="MU"/>
          <p:cNvSpPr/>
          <p:nvPr>
            <p:custDataLst>
              <p:tags r:id="rId6"/>
            </p:custDataLst>
          </p:nvPr>
        </p:nvSpPr>
        <p:spPr>
          <a:xfrm>
            <a:off x="5114314" y="1765346"/>
            <a:ext cx="1848553" cy="2256781"/>
          </a:xfrm>
          <a:custGeom>
            <a:avLst/>
            <a:gdLst>
              <a:gd name="connsiteX0" fmla="*/ 733733 w 1467465"/>
              <a:gd name="connsiteY0" fmla="*/ 0 h 1784485"/>
              <a:gd name="connsiteX1" fmla="*/ 1252560 w 1467465"/>
              <a:gd name="connsiteY1" fmla="*/ 214906 h 1784485"/>
              <a:gd name="connsiteX2" fmla="*/ 1252560 w 1467465"/>
              <a:gd name="connsiteY2" fmla="*/ 1252562 h 1784485"/>
              <a:gd name="connsiteX3" fmla="*/ 926460 w 1467465"/>
              <a:gd name="connsiteY3" fmla="*/ 1578661 h 1784485"/>
              <a:gd name="connsiteX4" fmla="*/ 787140 w 1467465"/>
              <a:gd name="connsiteY4" fmla="*/ 1756957 h 1784485"/>
              <a:gd name="connsiteX5" fmla="*/ 733733 w 1467465"/>
              <a:gd name="connsiteY5" fmla="*/ 1784303 h 1784485"/>
              <a:gd name="connsiteX6" fmla="*/ 732256 w 1467465"/>
              <a:gd name="connsiteY6" fmla="*/ 1784485 h 1784485"/>
              <a:gd name="connsiteX7" fmla="*/ 680326 w 1467465"/>
              <a:gd name="connsiteY7" fmla="*/ 1756957 h 1784485"/>
              <a:gd name="connsiteX8" fmla="*/ 541005 w 1467465"/>
              <a:gd name="connsiteY8" fmla="*/ 1578661 h 1784485"/>
              <a:gd name="connsiteX9" fmla="*/ 214905 w 1467465"/>
              <a:gd name="connsiteY9" fmla="*/ 1252561 h 1784485"/>
              <a:gd name="connsiteX10" fmla="*/ 214905 w 1467465"/>
              <a:gd name="connsiteY10" fmla="*/ 214906 h 1784485"/>
              <a:gd name="connsiteX11" fmla="*/ 733733 w 1467465"/>
              <a:gd name="connsiteY11" fmla="*/ 0 h 178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465" h="1784485">
                <a:moveTo>
                  <a:pt x="733733" y="0"/>
                </a:moveTo>
                <a:cubicBezTo>
                  <a:pt x="921511" y="0"/>
                  <a:pt x="1109290" y="71635"/>
                  <a:pt x="1252560" y="214906"/>
                </a:cubicBezTo>
                <a:cubicBezTo>
                  <a:pt x="1539101" y="501447"/>
                  <a:pt x="1539101" y="966021"/>
                  <a:pt x="1252560" y="1252562"/>
                </a:cubicBezTo>
                <a:lnTo>
                  <a:pt x="926460" y="1578661"/>
                </a:lnTo>
                <a:lnTo>
                  <a:pt x="787140" y="1756957"/>
                </a:lnTo>
                <a:cubicBezTo>
                  <a:pt x="772424" y="1775790"/>
                  <a:pt x="753016" y="1784959"/>
                  <a:pt x="733733" y="1784303"/>
                </a:cubicBezTo>
                <a:cubicBezTo>
                  <a:pt x="733243" y="1784478"/>
                  <a:pt x="732749" y="1784485"/>
                  <a:pt x="732256" y="1784485"/>
                </a:cubicBezTo>
                <a:cubicBezTo>
                  <a:pt x="713461" y="1784484"/>
                  <a:pt x="694666" y="1775308"/>
                  <a:pt x="680326" y="1756957"/>
                </a:cubicBezTo>
                <a:lnTo>
                  <a:pt x="541005" y="1578661"/>
                </a:lnTo>
                <a:lnTo>
                  <a:pt x="214905" y="1252561"/>
                </a:lnTo>
                <a:cubicBezTo>
                  <a:pt x="-71636" y="966020"/>
                  <a:pt x="-71636" y="501447"/>
                  <a:pt x="214905" y="214906"/>
                </a:cubicBezTo>
                <a:cubicBezTo>
                  <a:pt x="358176" y="71635"/>
                  <a:pt x="545954" y="0"/>
                  <a:pt x="733733" y="0"/>
                </a:cubicBezTo>
                <a:close/>
              </a:path>
            </a:pathLst>
          </a:custGeom>
          <a:solidFill>
            <a:srgbClr val="24487D"/>
          </a:solidFill>
          <a:ln w="38100">
            <a:noFill/>
          </a:ln>
          <a:effectLst/>
        </p:spPr>
        <p:style>
          <a:lnRef idx="2">
            <a:srgbClr val="4472C4">
              <a:shade val="50000"/>
            </a:srgbClr>
          </a:lnRef>
          <a:fillRef idx="1">
            <a:srgbClr val="4472C4"/>
          </a:fillRef>
          <a:effectRef idx="0">
            <a:srgbClr val="4472C4"/>
          </a:effectRef>
          <a:fontRef idx="minor">
            <a:sysClr val="window" lastClr="FFFFFF"/>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6" name="8"/>
          <p:cNvSpPr/>
          <p:nvPr>
            <p:custDataLst>
              <p:tags r:id="rId7"/>
            </p:custDataLst>
          </p:nvPr>
        </p:nvSpPr>
        <p:spPr>
          <a:xfrm>
            <a:off x="5247993" y="1905047"/>
            <a:ext cx="1579982" cy="1614456"/>
          </a:xfrm>
          <a:prstGeom prst="ellipse">
            <a:avLst/>
          </a:prstGeom>
          <a:solidFill>
            <a:sysClr val="window" lastClr="FFFFFF"/>
          </a:solidFill>
          <a:ln w="38100">
            <a:noFill/>
          </a:ln>
          <a:effectLst/>
        </p:spPr>
        <p:style>
          <a:lnRef idx="2">
            <a:srgbClr val="4472C4">
              <a:shade val="50000"/>
            </a:srgbClr>
          </a:lnRef>
          <a:fillRef idx="1">
            <a:srgbClr val="4472C4"/>
          </a:fillRef>
          <a:effectRef idx="0">
            <a:srgbClr val="4472C4"/>
          </a:effectRef>
          <a:fontRef idx="minor">
            <a:sysClr val="window" lastClr="FFFFFF"/>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8" name="8"/>
          <p:cNvSpPr/>
          <p:nvPr/>
        </p:nvSpPr>
        <p:spPr>
          <a:xfrm>
            <a:off x="5684136" y="2343953"/>
            <a:ext cx="709000" cy="736686"/>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rgbClr val="24487D"/>
          </a:solidFill>
          <a:ln w="38100">
            <a:noFill/>
          </a:ln>
          <a:effectLst/>
        </p:spPr>
        <p:style>
          <a:lnRef idx="2">
            <a:srgbClr val="4472C4">
              <a:shade val="50000"/>
            </a:srgbClr>
          </a:lnRef>
          <a:fillRef idx="1">
            <a:srgbClr val="4472C4"/>
          </a:fillRef>
          <a:effectRef idx="0">
            <a:srgbClr val="4472C4"/>
          </a:effectRef>
          <a:fontRef idx="minor">
            <a:sysClr val="window" lastClr="FFFFFF"/>
          </a:fontRef>
        </p:style>
        <p:txBody>
          <a:bodyPr lIns="36000" tIns="36000" rIns="36000" bIns="36000"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0" name="8"/>
          <p:cNvSpPr/>
          <p:nvPr/>
        </p:nvSpPr>
        <p:spPr>
          <a:xfrm>
            <a:off x="2507328" y="2629517"/>
            <a:ext cx="442943" cy="502160"/>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rgbClr val="24487D"/>
          </a:solidFill>
          <a:ln w="38100">
            <a:noFill/>
          </a:ln>
          <a:effectLst/>
        </p:spPr>
        <p:style>
          <a:lnRef idx="2">
            <a:srgbClr val="4472C4">
              <a:shade val="50000"/>
            </a:srgbClr>
          </a:lnRef>
          <a:fillRef idx="1">
            <a:srgbClr val="4472C4"/>
          </a:fillRef>
          <a:effectRef idx="0">
            <a:srgbClr val="4472C4"/>
          </a:effectRef>
          <a:fontRef idx="minor">
            <a:sysClr val="window" lastClr="FFFFFF"/>
          </a:fontRef>
        </p:style>
        <p:txBody>
          <a:bodyPr lIns="36000" tIns="36000" rIns="36000" bIns="36000"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2" name="8"/>
          <p:cNvSpPr/>
          <p:nvPr/>
        </p:nvSpPr>
        <p:spPr>
          <a:xfrm>
            <a:off x="9089674" y="2589341"/>
            <a:ext cx="505693" cy="527558"/>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rgbClr val="24487D"/>
          </a:solidFill>
          <a:ln w="38100">
            <a:noFill/>
          </a:ln>
          <a:effectLst/>
        </p:spPr>
        <p:style>
          <a:lnRef idx="2">
            <a:srgbClr val="4472C4">
              <a:shade val="50000"/>
            </a:srgbClr>
          </a:lnRef>
          <a:fillRef idx="1">
            <a:srgbClr val="4472C4"/>
          </a:fillRef>
          <a:effectRef idx="0">
            <a:srgbClr val="4472C4"/>
          </a:effectRef>
          <a:fontRef idx="minor">
            <a:sysClr val="window" lastClr="FFFFFF"/>
          </a:fontRef>
        </p:style>
        <p:txBody>
          <a:bodyPr lIns="36000" tIns="36000" rIns="36000" bIns="36000" rtlCol="0" anchor="ct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4" name="文本框1"/>
          <p:cNvSpPr txBox="1"/>
          <p:nvPr/>
        </p:nvSpPr>
        <p:spPr>
          <a:xfrm>
            <a:off x="1627667" y="4022126"/>
            <a:ext cx="221996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微软雅黑 Light" charset="0"/>
                <a:ea typeface="微软雅黑 Light" charset="0"/>
                <a:cs typeface="+mn-cs"/>
              </a:rPr>
              <a:t>时序数据分析报告</a:t>
            </a:r>
            <a:endParaRPr kumimoji="0" lang="zh-CN" altLang="en-US" sz="2000" b="1" i="0" u="none" strike="noStrike" kern="1200" cap="none" spc="0" normalizeH="0" baseline="0" noProof="0" dirty="0">
              <a:ln>
                <a:noFill/>
              </a:ln>
              <a:solidFill>
                <a:srgbClr val="24487D"/>
              </a:solidFill>
              <a:effectLst/>
              <a:uLnTx/>
              <a:uFillTx/>
              <a:latin typeface="微软雅黑 Light" charset="0"/>
              <a:ea typeface="微软雅黑 Light" charset="0"/>
              <a:cs typeface="+mn-cs"/>
            </a:endParaRPr>
          </a:p>
        </p:txBody>
      </p:sp>
      <p:sp>
        <p:nvSpPr>
          <p:cNvPr id="76" name="文本框2"/>
          <p:cNvSpPr/>
          <p:nvPr/>
        </p:nvSpPr>
        <p:spPr>
          <a:xfrm>
            <a:off x="1452657" y="4552161"/>
            <a:ext cx="2552280" cy="1398419"/>
          </a:xfrm>
          <a:prstGeom prst="rect">
            <a:avLst/>
          </a:prstGeom>
        </p:spPr>
        <p:txBody>
          <a:bodyPr wrap="square">
            <a:noAutofit/>
          </a:bodyPr>
          <a:lstStyle/>
          <a:p>
            <a:pPr algn="just">
              <a:lnSpc>
                <a:spcPct val="150000"/>
              </a:lnSpc>
              <a:spcBef>
                <a:spcPts val="2950"/>
              </a:spcBef>
              <a:defRPr/>
            </a:pPr>
            <a:r>
              <a:rPr kumimoji="0" lang="zh-CN" altLang="en-US"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形成一份详细的</a:t>
            </a:r>
            <a:r>
              <a:rPr kumimoji="0" lang="en-US" altLang="zh-CN"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VSCode</a:t>
            </a:r>
            <a:r>
              <a:rPr kumimoji="0" lang="zh-CN" altLang="en-US"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项目时序数据分析报告，包括项目活跃度趋势、</a:t>
            </a:r>
            <a:r>
              <a:rPr lang="zh-CN" altLang="en-US" sz="1400" b="1" noProof="0" dirty="0">
                <a:ln>
                  <a:noFill/>
                </a:ln>
                <a:solidFill>
                  <a:srgbClr val="24487D"/>
                </a:solidFill>
                <a:effectLst/>
                <a:uLnTx/>
                <a:uFillTx/>
                <a:latin typeface="微软雅黑 Light" charset="0"/>
                <a:ea typeface="微软雅黑 Light" charset="0"/>
                <a:cs typeface="微软雅黑 Light" charset="0"/>
              </a:rPr>
              <a:t>受欢迎程度趋势</a:t>
            </a:r>
            <a:r>
              <a:rPr kumimoji="0" lang="zh-CN" altLang="en-US"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等方面的洞察。</a:t>
            </a:r>
            <a:endParaRPr kumimoji="0" lang="zh-CN" altLang="en-US"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p:txBody>
      </p:sp>
      <p:sp>
        <p:nvSpPr>
          <p:cNvPr id="77" name="文本框1"/>
          <p:cNvSpPr txBox="1"/>
          <p:nvPr/>
        </p:nvSpPr>
        <p:spPr>
          <a:xfrm>
            <a:off x="4848517" y="4160848"/>
            <a:ext cx="2449783" cy="54943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rgbClr val="24487D"/>
                </a:solidFill>
                <a:effectLst/>
                <a:uLnTx/>
                <a:uFillTx/>
                <a:latin typeface="微软雅黑 Light" charset="0"/>
                <a:ea typeface="微软雅黑 Light" charset="0"/>
                <a:cs typeface="+mn-cs"/>
              </a:rPr>
              <a:t>交互式可视化大屏</a:t>
            </a:r>
            <a:endParaRPr kumimoji="0" lang="zh-CN" altLang="en-US" sz="2200" b="1" i="0" u="none" strike="noStrike" kern="1200" cap="none" spc="0" normalizeH="0" baseline="0" noProof="0" dirty="0">
              <a:ln>
                <a:noFill/>
              </a:ln>
              <a:solidFill>
                <a:srgbClr val="24487D"/>
              </a:solidFill>
              <a:effectLst/>
              <a:uLnTx/>
              <a:uFillTx/>
              <a:latin typeface="微软雅黑 Light" charset="0"/>
              <a:ea typeface="微软雅黑 Light" charset="0"/>
              <a:cs typeface="+mn-cs"/>
            </a:endParaRPr>
          </a:p>
        </p:txBody>
      </p:sp>
      <p:sp>
        <p:nvSpPr>
          <p:cNvPr id="78" name="文本框2"/>
          <p:cNvSpPr/>
          <p:nvPr/>
        </p:nvSpPr>
        <p:spPr>
          <a:xfrm>
            <a:off x="4781783" y="4710321"/>
            <a:ext cx="2513539" cy="1348265"/>
          </a:xfrm>
          <a:prstGeom prst="rect">
            <a:avLst/>
          </a:prstGeom>
        </p:spPr>
        <p:txBody>
          <a:bodyPr wrap="square">
            <a:noAutofit/>
          </a:bodyPr>
          <a:lstStyle/>
          <a:p>
            <a:pPr algn="just">
              <a:lnSpc>
                <a:spcPct val="150000"/>
              </a:lnSpc>
              <a:spcBef>
                <a:spcPts val="2950"/>
              </a:spcBef>
              <a:defRPr/>
            </a:pPr>
            <a:r>
              <a:rPr kumimoji="0" lang="zh-CN" altLang="en-US"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开发完成一个功能完善的可视化大屏，能够按需展示</a:t>
            </a:r>
            <a:r>
              <a:rPr kumimoji="0" lang="en-US" altLang="zh-CN"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VSCode</a:t>
            </a:r>
            <a:r>
              <a:rPr kumimoji="0" lang="zh-CN" altLang="en-US"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项目的时序数据，支持多维度数据探索和交互操作。</a:t>
            </a:r>
            <a:endParaRPr kumimoji="0" lang="zh-CN" altLang="en-US"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p:txBody>
      </p:sp>
      <p:sp>
        <p:nvSpPr>
          <p:cNvPr id="79" name="文本框1"/>
          <p:cNvSpPr txBox="1"/>
          <p:nvPr/>
        </p:nvSpPr>
        <p:spPr>
          <a:xfrm>
            <a:off x="8154520" y="4022113"/>
            <a:ext cx="2474595"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微软雅黑 Light" charset="0"/>
                <a:ea typeface="微软雅黑 Light" charset="0"/>
                <a:cs typeface="+mn-cs"/>
              </a:rPr>
              <a:t>开源贡献与社区影响</a:t>
            </a:r>
            <a:endParaRPr kumimoji="0" lang="zh-CN" altLang="en-US" sz="2000" b="1" i="0" u="none" strike="noStrike" kern="1200" cap="none" spc="0" normalizeH="0" baseline="0" noProof="0" dirty="0">
              <a:ln>
                <a:noFill/>
              </a:ln>
              <a:solidFill>
                <a:srgbClr val="24487D"/>
              </a:solidFill>
              <a:effectLst/>
              <a:uLnTx/>
              <a:uFillTx/>
              <a:latin typeface="微软雅黑 Light" charset="0"/>
              <a:ea typeface="微软雅黑 Light" charset="0"/>
              <a:cs typeface="+mn-cs"/>
            </a:endParaRPr>
          </a:p>
        </p:txBody>
      </p:sp>
      <p:sp>
        <p:nvSpPr>
          <p:cNvPr id="80" name="文本框2"/>
          <p:cNvSpPr/>
          <p:nvPr/>
        </p:nvSpPr>
        <p:spPr>
          <a:xfrm>
            <a:off x="8073525" y="4422186"/>
            <a:ext cx="2639944" cy="1838038"/>
          </a:xfrm>
          <a:prstGeom prst="rect">
            <a:avLst/>
          </a:prstGeom>
        </p:spPr>
        <p:txBody>
          <a:bodyPr wrap="square">
            <a:noAutofit/>
          </a:bodyPr>
          <a:lstStyle/>
          <a:p>
            <a:pPr algn="just">
              <a:lnSpc>
                <a:spcPct val="100000"/>
              </a:lnSpc>
              <a:spcBef>
                <a:spcPts val="2950"/>
              </a:spcBef>
              <a:defRPr/>
            </a:pPr>
            <a:r>
              <a:rPr kumimoji="0" lang="zh-CN" altLang="en-US"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通过项目的开源贡献，促进</a:t>
            </a:r>
            <a:r>
              <a:rPr kumimoji="0" lang="en-US" altLang="zh-CN"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VSCode</a:t>
            </a:r>
            <a:r>
              <a:rPr kumimoji="0" lang="zh-CN" altLang="en-US"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社区及开源生态的健康发展，吸引更多开发者参与到开源项目的数据分析及可视化工作中来，共同推动开源文化的传播和技术创新。同时，项目的成功实施将提升</a:t>
            </a:r>
            <a:r>
              <a:rPr kumimoji="0" lang="en-US" altLang="zh-CN"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VSCode</a:t>
            </a:r>
            <a:r>
              <a:rPr kumimoji="0" lang="zh-CN" altLang="en-US"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社区的透明度和活力。</a:t>
            </a:r>
            <a:endParaRPr kumimoji="0" lang="zh-CN" altLang="en-US" sz="1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7" name="文本框 56"/>
          <p:cNvSpPr txBox="1"/>
          <p:nvPr/>
        </p:nvSpPr>
        <p:spPr>
          <a:xfrm>
            <a:off x="4751070" y="702310"/>
            <a:ext cx="2644775" cy="583565"/>
          </a:xfrm>
          <a:prstGeom prst="rect">
            <a:avLst/>
          </a:prstGeom>
          <a:noFill/>
        </p:spPr>
        <p:txBody>
          <a:bodyPr wrap="square" rtlCol="0">
            <a:spAutoFit/>
          </a:bodyPr>
          <a:p>
            <a:pPr marL="0" marR="0" lvl="0" indent="0" algn="ctr" defTabSz="0" rtl="0" eaLnBrk="1" fontAlgn="auto" latinLnBrk="0" hangingPunct="1">
              <a:lnSpc>
                <a:spcPct val="100000"/>
              </a:lnSpc>
              <a:spcBef>
                <a:spcPts val="0"/>
              </a:spcBef>
              <a:spcAft>
                <a:spcPts val="0"/>
              </a:spcAft>
              <a:buSzTx/>
              <a:buNone/>
            </a:pPr>
            <a:r>
              <a:rPr lang="zh-CN" altLang="en-US" sz="3200" b="1" noProof="0" dirty="0">
                <a:ln>
                  <a:noFill/>
                </a:ln>
                <a:solidFill>
                  <a:srgbClr val="24487D"/>
                </a:solidFill>
                <a:effectLst/>
                <a:uLnTx/>
                <a:uFillTx/>
                <a:latin typeface="汉仪粗简黑简" charset="0"/>
                <a:ea typeface="汉仪粗简黑简" charset="0"/>
              </a:rPr>
              <a:t>预期成果</a:t>
            </a:r>
            <a:endParaRPr lang="zh-CN" altLang="en-US" sz="3200" b="1" noProof="0" dirty="0">
              <a:ln>
                <a:noFill/>
              </a:ln>
              <a:solidFill>
                <a:srgbClr val="24487D"/>
              </a:solidFill>
              <a:effectLst/>
              <a:uLnTx/>
              <a:uFillTx/>
              <a:latin typeface="汉仪粗简黑简" charset="0"/>
              <a:ea typeface="汉仪粗简黑简" charset="0"/>
            </a:endParaRPr>
          </a:p>
        </p:txBody>
      </p:sp>
      <p:sp>
        <p:nvSpPr>
          <p:cNvPr id="2" name="文本框 1"/>
          <p:cNvSpPr txBox="1"/>
          <p:nvPr userDrawn="1"/>
        </p:nvSpPr>
        <p:spPr>
          <a:xfrm>
            <a:off x="2796419" y="1540623"/>
            <a:ext cx="6995583" cy="368300"/>
          </a:xfrm>
          <a:prstGeom prst="rect">
            <a:avLst/>
          </a:prstGeom>
        </p:spPr>
        <p:txBody>
          <a:bodyPr wrap="none" rtlCol="0">
            <a:noAutofit/>
          </a:bodyPr>
          <a:p>
            <a:r>
              <a:rPr lang="zh-CN" altLang="en-US" b="1">
                <a:solidFill>
                  <a:srgbClr val="24487D"/>
                </a:solidFill>
                <a:latin typeface="微软雅黑 Light" charset="0"/>
                <a:ea typeface="微软雅黑 Light" charset="0"/>
              </a:rPr>
              <a:t>对于可视化大屏，我们将表示不同信息的数据用不同的图表进行展示。</a:t>
            </a:r>
            <a:endParaRPr lang="zh-CN" altLang="en-US" b="1">
              <a:solidFill>
                <a:srgbClr val="24487D"/>
              </a:solidFill>
              <a:latin typeface="微软雅黑 Light" charset="0"/>
              <a:ea typeface="微软雅黑 Light" charset="0"/>
            </a:endParaRPr>
          </a:p>
        </p:txBody>
      </p:sp>
      <p:pic>
        <p:nvPicPr>
          <p:cNvPr id="6" name="图片 5" descr="upload_post_object_v2_4230390586"/>
          <p:cNvPicPr>
            <a:picLocks noChangeAspect="1"/>
          </p:cNvPicPr>
          <p:nvPr/>
        </p:nvPicPr>
        <p:blipFill>
          <a:blip r:embed="rId2"/>
          <a:stretch>
            <a:fillRect/>
          </a:stretch>
        </p:blipFill>
        <p:spPr>
          <a:xfrm>
            <a:off x="8953198" y="2519690"/>
            <a:ext cx="2545464" cy="1204913"/>
          </a:xfrm>
          <a:prstGeom prst="rect">
            <a:avLst/>
          </a:prstGeom>
        </p:spPr>
      </p:pic>
      <p:pic>
        <p:nvPicPr>
          <p:cNvPr id="8" name="图片 7" descr="upload_post_object_v2_3306926510"/>
          <p:cNvPicPr>
            <a:picLocks noChangeAspect="1"/>
          </p:cNvPicPr>
          <p:nvPr/>
        </p:nvPicPr>
        <p:blipFill>
          <a:blip r:embed="rId3"/>
          <a:srcRect l="4058" t="14517" r="11111" b="27359"/>
          <a:stretch>
            <a:fillRect/>
          </a:stretch>
        </p:blipFill>
        <p:spPr>
          <a:xfrm>
            <a:off x="4737712" y="4624503"/>
            <a:ext cx="2997835" cy="1089554"/>
          </a:xfrm>
          <a:prstGeom prst="rect">
            <a:avLst/>
          </a:prstGeom>
        </p:spPr>
      </p:pic>
      <p:pic>
        <p:nvPicPr>
          <p:cNvPr id="9" name="图片 8" descr="upload_post_object_v2_1336880467"/>
          <p:cNvPicPr>
            <a:picLocks noChangeAspect="1"/>
          </p:cNvPicPr>
          <p:nvPr/>
        </p:nvPicPr>
        <p:blipFill>
          <a:blip r:embed="rId4"/>
          <a:srcRect l="1285" t="9992" r="1986" b="12793"/>
          <a:stretch>
            <a:fillRect/>
          </a:stretch>
        </p:blipFill>
        <p:spPr>
          <a:xfrm>
            <a:off x="8953159" y="4624503"/>
            <a:ext cx="2545503" cy="1089554"/>
          </a:xfrm>
          <a:prstGeom prst="rect">
            <a:avLst/>
          </a:prstGeom>
        </p:spPr>
      </p:pic>
      <p:sp>
        <p:nvSpPr>
          <p:cNvPr id="10" name="文本框 9"/>
          <p:cNvSpPr txBox="1"/>
          <p:nvPr userDrawn="1"/>
        </p:nvSpPr>
        <p:spPr>
          <a:xfrm>
            <a:off x="1631609" y="3843459"/>
            <a:ext cx="825500" cy="368300"/>
          </a:xfrm>
          <a:prstGeom prst="rect">
            <a:avLst/>
          </a:prstGeom>
        </p:spPr>
        <p:txBody>
          <a:bodyPr wrap="none" rtlCol="0">
            <a:noAutofit/>
          </a:bodyPr>
          <a:p>
            <a:r>
              <a:rPr lang="zh-CN" altLang="en-US" b="1">
                <a:solidFill>
                  <a:srgbClr val="24487D"/>
                </a:solidFill>
                <a:latin typeface="微软雅黑 Light" charset="0"/>
                <a:ea typeface="微软雅黑 Light" charset="0"/>
              </a:rPr>
              <a:t>柱状图</a:t>
            </a:r>
            <a:endParaRPr lang="zh-CN" altLang="en-US" b="1">
              <a:solidFill>
                <a:srgbClr val="24487D"/>
              </a:solidFill>
              <a:latin typeface="微软雅黑 Light" charset="0"/>
              <a:ea typeface="微软雅黑 Light" charset="0"/>
            </a:endParaRPr>
          </a:p>
        </p:txBody>
      </p:sp>
      <p:sp>
        <p:nvSpPr>
          <p:cNvPr id="11" name="文本框 10"/>
          <p:cNvSpPr txBox="1"/>
          <p:nvPr userDrawn="1"/>
        </p:nvSpPr>
        <p:spPr>
          <a:xfrm>
            <a:off x="5829171" y="3843453"/>
            <a:ext cx="814917" cy="368300"/>
          </a:xfrm>
          <a:prstGeom prst="rect">
            <a:avLst/>
          </a:prstGeom>
        </p:spPr>
        <p:txBody>
          <a:bodyPr wrap="none" rtlCol="0">
            <a:noAutofit/>
          </a:bodyPr>
          <a:p>
            <a:r>
              <a:rPr lang="zh-CN" altLang="en-US" b="1">
                <a:solidFill>
                  <a:srgbClr val="24487D"/>
                </a:solidFill>
                <a:latin typeface="微软雅黑 Light" charset="0"/>
                <a:ea typeface="微软雅黑 Light" charset="0"/>
              </a:rPr>
              <a:t>折线图</a:t>
            </a:r>
            <a:endParaRPr lang="zh-CN" altLang="en-US" b="1">
              <a:solidFill>
                <a:srgbClr val="24487D"/>
              </a:solidFill>
              <a:latin typeface="微软雅黑 Light" charset="0"/>
              <a:ea typeface="微软雅黑 Light" charset="0"/>
            </a:endParaRPr>
          </a:p>
        </p:txBody>
      </p:sp>
      <p:sp>
        <p:nvSpPr>
          <p:cNvPr id="12" name="文本框 11"/>
          <p:cNvSpPr txBox="1"/>
          <p:nvPr userDrawn="1"/>
        </p:nvSpPr>
        <p:spPr>
          <a:xfrm>
            <a:off x="9791994" y="3843453"/>
            <a:ext cx="867833" cy="368300"/>
          </a:xfrm>
          <a:prstGeom prst="rect">
            <a:avLst/>
          </a:prstGeom>
        </p:spPr>
        <p:txBody>
          <a:bodyPr wrap="none" rtlCol="0">
            <a:noAutofit/>
          </a:bodyPr>
          <a:p>
            <a:r>
              <a:rPr lang="zh-CN" altLang="en-US" b="1">
                <a:solidFill>
                  <a:srgbClr val="24487D"/>
                </a:solidFill>
                <a:latin typeface="微软雅黑 Light" charset="0"/>
                <a:ea typeface="微软雅黑 Light" charset="0"/>
              </a:rPr>
              <a:t>环状图</a:t>
            </a:r>
            <a:endParaRPr lang="zh-CN" altLang="en-US" b="1">
              <a:solidFill>
                <a:srgbClr val="24487D"/>
              </a:solidFill>
              <a:latin typeface="微软雅黑 Light" charset="0"/>
              <a:ea typeface="微软雅黑 Light" charset="0"/>
            </a:endParaRPr>
          </a:p>
        </p:txBody>
      </p:sp>
      <p:sp>
        <p:nvSpPr>
          <p:cNvPr id="13" name="文本框 12"/>
          <p:cNvSpPr txBox="1"/>
          <p:nvPr userDrawn="1"/>
        </p:nvSpPr>
        <p:spPr>
          <a:xfrm>
            <a:off x="1647484" y="5833014"/>
            <a:ext cx="793750" cy="368300"/>
          </a:xfrm>
          <a:prstGeom prst="rect">
            <a:avLst/>
          </a:prstGeom>
        </p:spPr>
        <p:txBody>
          <a:bodyPr wrap="none" rtlCol="0">
            <a:noAutofit/>
          </a:bodyPr>
          <a:p>
            <a:pPr marL="0" indent="0" algn="l" defTabSz="0" rtl="0" eaLnBrk="1" latinLnBrk="0" hangingPunct="1">
              <a:spcBef>
                <a:spcPct val="0"/>
              </a:spcBef>
              <a:spcAft>
                <a:spcPct val="0"/>
              </a:spcAft>
              <a:buNone/>
            </a:pPr>
            <a:r>
              <a:rPr lang="zh-CN" altLang="en-US" b="1">
                <a:solidFill>
                  <a:srgbClr val="24487D"/>
                </a:solidFill>
                <a:latin typeface="微软雅黑 Light" charset="0"/>
                <a:ea typeface="微软雅黑 Light" charset="0"/>
              </a:rPr>
              <a:t>轮播图</a:t>
            </a:r>
            <a:endParaRPr lang="zh-CN" altLang="en-US" b="1">
              <a:solidFill>
                <a:srgbClr val="24487D"/>
              </a:solidFill>
              <a:latin typeface="微软雅黑 Light" charset="0"/>
              <a:ea typeface="微软雅黑 Light" charset="0"/>
            </a:endParaRPr>
          </a:p>
        </p:txBody>
      </p:sp>
      <p:sp>
        <p:nvSpPr>
          <p:cNvPr id="14" name="文本框 13"/>
          <p:cNvSpPr txBox="1"/>
          <p:nvPr userDrawn="1"/>
        </p:nvSpPr>
        <p:spPr>
          <a:xfrm>
            <a:off x="5808004" y="5833014"/>
            <a:ext cx="857250" cy="368300"/>
          </a:xfrm>
          <a:prstGeom prst="rect">
            <a:avLst/>
          </a:prstGeom>
        </p:spPr>
        <p:txBody>
          <a:bodyPr wrap="none" rtlCol="0">
            <a:noAutofit/>
          </a:bodyPr>
          <a:p>
            <a:pPr marL="0" indent="0" algn="l" defTabSz="0" rtl="0" eaLnBrk="1" latinLnBrk="0" hangingPunct="1">
              <a:spcBef>
                <a:spcPct val="0"/>
              </a:spcBef>
              <a:spcAft>
                <a:spcPct val="0"/>
              </a:spcAft>
              <a:buNone/>
            </a:pPr>
            <a:r>
              <a:rPr lang="zh-CN" altLang="en-US" b="1">
                <a:solidFill>
                  <a:srgbClr val="24487D"/>
                </a:solidFill>
                <a:latin typeface="微软雅黑 Light" charset="0"/>
                <a:ea typeface="微软雅黑 Light" charset="0"/>
              </a:rPr>
              <a:t>箱线图</a:t>
            </a:r>
            <a:endParaRPr lang="zh-CN" altLang="en-US" b="1">
              <a:solidFill>
                <a:srgbClr val="24487D"/>
              </a:solidFill>
              <a:latin typeface="微软雅黑 Light" charset="0"/>
              <a:ea typeface="微软雅黑 Light" charset="0"/>
            </a:endParaRPr>
          </a:p>
        </p:txBody>
      </p:sp>
      <p:sp>
        <p:nvSpPr>
          <p:cNvPr id="15" name="文本框 14"/>
          <p:cNvSpPr txBox="1"/>
          <p:nvPr userDrawn="1"/>
        </p:nvSpPr>
        <p:spPr>
          <a:xfrm>
            <a:off x="9559161" y="5833014"/>
            <a:ext cx="1333500" cy="368300"/>
          </a:xfrm>
          <a:prstGeom prst="rect">
            <a:avLst/>
          </a:prstGeom>
        </p:spPr>
        <p:txBody>
          <a:bodyPr wrap="none" rtlCol="0">
            <a:noAutofit/>
          </a:bodyPr>
          <a:p>
            <a:pPr marL="0" indent="0" algn="l" defTabSz="0" rtl="0" eaLnBrk="1" latinLnBrk="0" hangingPunct="1">
              <a:spcBef>
                <a:spcPct val="0"/>
              </a:spcBef>
              <a:spcAft>
                <a:spcPct val="0"/>
              </a:spcAft>
              <a:buNone/>
            </a:pPr>
            <a:r>
              <a:rPr lang="zh-CN" altLang="en-US" b="1">
                <a:solidFill>
                  <a:srgbClr val="24487D"/>
                </a:solidFill>
                <a:latin typeface="微软雅黑 Light" charset="0"/>
                <a:ea typeface="微软雅黑 Light" charset="0"/>
              </a:rPr>
              <a:t>条形统计图</a:t>
            </a:r>
            <a:endParaRPr lang="zh-CN" altLang="en-US" b="1">
              <a:solidFill>
                <a:srgbClr val="24487D"/>
              </a:solidFill>
              <a:latin typeface="微软雅黑 Light" charset="0"/>
              <a:ea typeface="微软雅黑 Light" charset="0"/>
            </a:endParaRPr>
          </a:p>
        </p:txBody>
      </p:sp>
      <p:pic>
        <p:nvPicPr>
          <p:cNvPr id="17" name="图片 16" descr="upload_post_object_v2_590165253"/>
          <p:cNvPicPr>
            <a:picLocks noChangeAspect="1"/>
          </p:cNvPicPr>
          <p:nvPr/>
        </p:nvPicPr>
        <p:blipFill>
          <a:blip r:embed="rId5"/>
          <a:stretch>
            <a:fillRect/>
          </a:stretch>
        </p:blipFill>
        <p:spPr>
          <a:xfrm>
            <a:off x="648273" y="2519694"/>
            <a:ext cx="2952527" cy="1178110"/>
          </a:xfrm>
          <a:prstGeom prst="rect">
            <a:avLst/>
          </a:prstGeom>
        </p:spPr>
      </p:pic>
      <p:pic>
        <p:nvPicPr>
          <p:cNvPr id="18" name="图片 17" descr="upload_post_object_v2_3140707804"/>
          <p:cNvPicPr>
            <a:picLocks noChangeAspect="1"/>
          </p:cNvPicPr>
          <p:nvPr/>
        </p:nvPicPr>
        <p:blipFill>
          <a:blip r:embed="rId6"/>
          <a:stretch>
            <a:fillRect/>
          </a:stretch>
        </p:blipFill>
        <p:spPr>
          <a:xfrm>
            <a:off x="4737744" y="2519694"/>
            <a:ext cx="2997770" cy="1178090"/>
          </a:xfrm>
          <a:prstGeom prst="rect">
            <a:avLst/>
          </a:prstGeom>
        </p:spPr>
      </p:pic>
      <p:pic>
        <p:nvPicPr>
          <p:cNvPr id="19" name="图片 18" descr="upload_post_object_v2_4168307724"/>
          <p:cNvPicPr>
            <a:picLocks noChangeAspect="1"/>
          </p:cNvPicPr>
          <p:nvPr/>
        </p:nvPicPr>
        <p:blipFill>
          <a:blip r:embed="rId7"/>
          <a:srcRect l="71685" t="51668" r="3383" b="3481"/>
          <a:stretch>
            <a:fillRect/>
          </a:stretch>
        </p:blipFill>
        <p:spPr>
          <a:xfrm>
            <a:off x="648312" y="4623830"/>
            <a:ext cx="2952538" cy="10907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图片 2" descr="QQ图片20220106181402"/>
          <p:cNvPicPr>
            <a:picLocks noChangeAspect="1"/>
          </p:cNvPicPr>
          <p:nvPr/>
        </p:nvPicPr>
        <p:blipFill>
          <a:blip r:embed="rId2"/>
          <a:srcRect l="74417" t="6019" r="10990" b="68250"/>
          <a:stretch>
            <a:fillRect/>
          </a:stretch>
        </p:blipFill>
        <p:spPr>
          <a:xfrm rot="5700000">
            <a:off x="10840720" y="3601720"/>
            <a:ext cx="823595" cy="817245"/>
          </a:xfrm>
          <a:prstGeom prst="rect">
            <a:avLst/>
          </a:prstGeom>
        </p:spPr>
      </p:pic>
      <p:pic>
        <p:nvPicPr>
          <p:cNvPr id="5" name="图片 4" descr="QQ图片20220106181402"/>
          <p:cNvPicPr>
            <a:picLocks noChangeAspect="1"/>
          </p:cNvPicPr>
          <p:nvPr/>
        </p:nvPicPr>
        <p:blipFill>
          <a:blip r:embed="rId2"/>
          <a:srcRect l="74417" t="6019" r="10990" b="68250"/>
          <a:stretch>
            <a:fillRect/>
          </a:stretch>
        </p:blipFill>
        <p:spPr>
          <a:xfrm rot="5700000">
            <a:off x="9892030" y="543560"/>
            <a:ext cx="1261745" cy="1252220"/>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231140" y="1947545"/>
            <a:ext cx="823595" cy="817245"/>
          </a:xfrm>
          <a:prstGeom prst="rect">
            <a:avLst/>
          </a:prstGeom>
        </p:spPr>
      </p:pic>
      <p:pic>
        <p:nvPicPr>
          <p:cNvPr id="6" name="图片 5" descr="QQ图片20220106181402"/>
          <p:cNvPicPr>
            <a:picLocks noChangeAspect="1"/>
          </p:cNvPicPr>
          <p:nvPr/>
        </p:nvPicPr>
        <p:blipFill>
          <a:blip r:embed="rId2"/>
          <a:srcRect l="74417" t="6019" r="10990" b="68250"/>
          <a:stretch>
            <a:fillRect/>
          </a:stretch>
        </p:blipFill>
        <p:spPr>
          <a:xfrm rot="5700000">
            <a:off x="883285" y="611505"/>
            <a:ext cx="400685" cy="397510"/>
          </a:xfrm>
          <a:prstGeom prst="rect">
            <a:avLst/>
          </a:prstGeom>
        </p:spPr>
      </p:pic>
      <p:sp>
        <p:nvSpPr>
          <p:cNvPr id="4" name="矩形 3"/>
          <p:cNvSpPr/>
          <p:nvPr/>
        </p:nvSpPr>
        <p:spPr>
          <a:xfrm>
            <a:off x="5080865" y="1362833"/>
            <a:ext cx="2031331" cy="1198880"/>
          </a:xfrm>
          <a:prstGeom prst="rect">
            <a:avLst/>
          </a:prstGeom>
          <a:noFill/>
        </p:spPr>
        <p:txBody>
          <a:bodyPr wrap="square" lIns="91440" tIns="45720" rIns="91440" bIns="4572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w="0"/>
                <a:solidFill>
                  <a:srgbClr val="24487D"/>
                </a:solidFill>
                <a:effectLst>
                  <a:outerShdw blurRad="38100" dist="19050" dir="2700000" algn="tl" rotWithShape="0">
                    <a:prstClr val="black">
                      <a:alpha val="40000"/>
                    </a:prstClr>
                  </a:outerShdw>
                </a:effectLst>
                <a:uLnTx/>
                <a:uFillTx/>
                <a:latin typeface="微软雅黑 Light" charset="0"/>
                <a:ea typeface="微软雅黑 Light" charset="0"/>
                <a:cs typeface="MV Boli" panose="02000500030200090000" pitchFamily="2" charset="0"/>
              </a:rPr>
              <a:t>目录</a:t>
            </a:r>
            <a:endParaRPr kumimoji="0" lang="zh-CN" altLang="en-US" sz="7200" b="1" i="0" u="none" strike="noStrike" kern="1200" cap="none" spc="0" normalizeH="0" baseline="0" noProof="0" dirty="0">
              <a:ln w="0"/>
              <a:solidFill>
                <a:srgbClr val="24487D"/>
              </a:solidFill>
              <a:effectLst>
                <a:outerShdw blurRad="38100" dist="19050" dir="2700000" algn="tl" rotWithShape="0">
                  <a:prstClr val="black">
                    <a:alpha val="40000"/>
                  </a:prstClr>
                </a:outerShdw>
              </a:effectLst>
              <a:uLnTx/>
              <a:uFillTx/>
              <a:latin typeface="微软雅黑 Light" charset="0"/>
              <a:ea typeface="微软雅黑 Light" charset="0"/>
              <a:cs typeface="MV Boli" panose="02000500030200090000" pitchFamily="2" charset="0"/>
            </a:endParaRPr>
          </a:p>
        </p:txBody>
      </p:sp>
      <p:sp>
        <p:nvSpPr>
          <p:cNvPr id="27" name="矩形 26"/>
          <p:cNvSpPr/>
          <p:nvPr/>
        </p:nvSpPr>
        <p:spPr>
          <a:xfrm>
            <a:off x="5080865" y="2485661"/>
            <a:ext cx="2030095" cy="460375"/>
          </a:xfrm>
          <a:prstGeom prst="rect">
            <a:avLst/>
          </a:prstGeom>
          <a:noFill/>
        </p:spPr>
        <p:txBody>
          <a:bodyPr wrap="none" lIns="91440" tIns="45720" rIns="91440" bIns="4572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w="0"/>
                <a:solidFill>
                  <a:srgbClr val="24487D"/>
                </a:solidFill>
                <a:effectLst>
                  <a:outerShdw blurRad="38100" dist="19050" dir="2700000" algn="tl" rotWithShape="0">
                    <a:prstClr val="black">
                      <a:alpha val="40000"/>
                    </a:prstClr>
                  </a:outerShdw>
                </a:effectLst>
                <a:uLnTx/>
                <a:uFillTx/>
                <a:latin typeface="微软雅黑 Light" charset="0"/>
                <a:ea typeface="微软雅黑 Light" charset="0"/>
                <a:cs typeface="微软雅黑 Light" charset="0"/>
              </a:rPr>
              <a:t>CONTENTS</a:t>
            </a:r>
            <a:endParaRPr kumimoji="0" lang="en-US" altLang="zh-CN" sz="2400" b="1" i="0" u="none" strike="noStrike" kern="1200" cap="none" spc="0" normalizeH="0" baseline="0" noProof="0" dirty="0">
              <a:ln w="0"/>
              <a:solidFill>
                <a:srgbClr val="24487D"/>
              </a:solidFill>
              <a:effectLst>
                <a:outerShdw blurRad="38100" dist="19050" dir="2700000" algn="tl" rotWithShape="0">
                  <a:prstClr val="black">
                    <a:alpha val="40000"/>
                  </a:prstClr>
                </a:outerShdw>
              </a:effectLst>
              <a:uLnTx/>
              <a:uFillTx/>
              <a:latin typeface="微软雅黑 Light" charset="0"/>
              <a:ea typeface="微软雅黑 Light" charset="0"/>
              <a:cs typeface="微软雅黑 Light" charset="0"/>
            </a:endParaRPr>
          </a:p>
        </p:txBody>
      </p:sp>
      <p:sp>
        <p:nvSpPr>
          <p:cNvPr id="9" name="文本框 8"/>
          <p:cNvSpPr txBox="1"/>
          <p:nvPr>
            <p:custDataLst>
              <p:tags r:id="rId3"/>
            </p:custDataLst>
          </p:nvPr>
        </p:nvSpPr>
        <p:spPr>
          <a:xfrm>
            <a:off x="2700655" y="3214370"/>
            <a:ext cx="3199842" cy="953135"/>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24487D"/>
                </a:solidFill>
                <a:effectLst/>
                <a:uLnTx/>
                <a:uFillTx/>
                <a:latin typeface="微软雅黑 Light" charset="0"/>
                <a:ea typeface="微软雅黑 Light" charset="0"/>
                <a:cs typeface="微软雅黑" panose="020B0503020204020204" pitchFamily="34" charset="-122"/>
                <a:sym typeface="Arial" panose="020B0604020202020204" pitchFamily="34" charset="0"/>
              </a:rPr>
              <a:t>项目背景和依据</a:t>
            </a:r>
            <a:endParaRPr kumimoji="0" lang="zh-CN" altLang="en-US" sz="2800" b="1" i="0" u="none" strike="noStrike" kern="0" cap="none" spc="0" normalizeH="0" baseline="0" noProof="0" dirty="0">
              <a:ln>
                <a:noFill/>
              </a:ln>
              <a:solidFill>
                <a:srgbClr val="24487D"/>
              </a:solidFill>
              <a:effectLst/>
              <a:uLnTx/>
              <a:uFillTx/>
              <a:latin typeface="微软雅黑 Light" charset="0"/>
              <a:ea typeface="微软雅黑 Light" charset="0"/>
              <a:cs typeface="微软雅黑" panose="020B0503020204020204" pitchFamily="34" charset="-122"/>
              <a:sym typeface="Arial" panose="020B0604020202020204" pitchFamily="34" charset="0"/>
            </a:endParaRPr>
          </a:p>
        </p:txBody>
      </p:sp>
      <p:sp>
        <p:nvSpPr>
          <p:cNvPr id="31" name="矩形 30"/>
          <p:cNvSpPr/>
          <p:nvPr>
            <p:custDataLst>
              <p:tags r:id="rId4"/>
            </p:custDataLst>
          </p:nvPr>
        </p:nvSpPr>
        <p:spPr>
          <a:xfrm>
            <a:off x="2700662" y="3703174"/>
            <a:ext cx="3968115" cy="27559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0" noProof="0" dirty="0">
                <a:ln>
                  <a:noFill/>
                </a:ln>
                <a:solidFill>
                  <a:srgbClr val="24487D"/>
                </a:solidFill>
                <a:effectLst/>
                <a:uLnTx/>
                <a:uFillTx/>
                <a:latin typeface="微软雅黑 Light" charset="0"/>
                <a:ea typeface="微软雅黑 Light" charset="0"/>
                <a:cs typeface="微软雅黑 Light" charset="0"/>
              </a:rPr>
              <a:t>Project background and basis</a:t>
            </a:r>
            <a:endParaRPr b="1">
              <a:latin typeface="微软雅黑 Light" charset="0"/>
              <a:ea typeface="微软雅黑 Light" charset="0"/>
              <a:cs typeface="微软雅黑 Light" charset="0"/>
            </a:endParaRPr>
          </a:p>
        </p:txBody>
      </p:sp>
      <p:sp>
        <p:nvSpPr>
          <p:cNvPr id="42" name="文本框 41"/>
          <p:cNvSpPr txBox="1"/>
          <p:nvPr>
            <p:custDataLst>
              <p:tags r:id="rId5"/>
            </p:custDataLst>
          </p:nvPr>
        </p:nvSpPr>
        <p:spPr>
          <a:xfrm>
            <a:off x="2700662" y="4505917"/>
            <a:ext cx="2359025"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noProof="0" dirty="0">
                <a:ln>
                  <a:noFill/>
                </a:ln>
                <a:solidFill>
                  <a:srgbClr val="24487D"/>
                </a:solidFill>
                <a:uLnTx/>
                <a:uFillTx/>
                <a:latin typeface="微软雅黑 Light" charset="0"/>
                <a:ea typeface="微软雅黑 Light" charset="0"/>
              </a:rPr>
              <a:t>项目创新点</a:t>
            </a:r>
            <a:endParaRPr lang="zh-CN" altLang="en-US" sz="2800" b="1" kern="0" noProof="0" dirty="0">
              <a:ln>
                <a:noFill/>
              </a:ln>
              <a:solidFill>
                <a:srgbClr val="24487D"/>
              </a:solidFill>
              <a:uLnTx/>
              <a:uFillTx/>
              <a:latin typeface="微软雅黑 Light" charset="0"/>
              <a:ea typeface="微软雅黑 Light" charset="0"/>
            </a:endParaRPr>
          </a:p>
        </p:txBody>
      </p:sp>
      <p:sp>
        <p:nvSpPr>
          <p:cNvPr id="43" name="矩形 42"/>
          <p:cNvSpPr/>
          <p:nvPr>
            <p:custDataLst>
              <p:tags r:id="rId6"/>
            </p:custDataLst>
          </p:nvPr>
        </p:nvSpPr>
        <p:spPr>
          <a:xfrm>
            <a:off x="2700662" y="5027887"/>
            <a:ext cx="3968115" cy="27559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0" noProof="0" dirty="0">
                <a:ln>
                  <a:noFill/>
                </a:ln>
                <a:solidFill>
                  <a:srgbClr val="24487D"/>
                </a:solidFill>
                <a:uLnTx/>
                <a:uFillTx/>
                <a:latin typeface="微软雅黑 Light" charset="0"/>
                <a:ea typeface="微软雅黑 Light" charset="0"/>
                <a:cs typeface="微软雅黑 Light" charset="0"/>
              </a:rPr>
              <a:t>Project innovation point</a:t>
            </a:r>
            <a:endParaRPr lang="en-US" altLang="zh-CN" sz="1200" b="1" kern="0" noProof="0" dirty="0">
              <a:ln>
                <a:noFill/>
              </a:ln>
              <a:solidFill>
                <a:srgbClr val="24487D"/>
              </a:solidFill>
              <a:uLnTx/>
              <a:uFillTx/>
              <a:latin typeface="微软雅黑 Light" charset="0"/>
              <a:ea typeface="微软雅黑 Light" charset="0"/>
              <a:cs typeface="微软雅黑 Light" charset="0"/>
            </a:endParaRPr>
          </a:p>
        </p:txBody>
      </p:sp>
      <p:sp>
        <p:nvSpPr>
          <p:cNvPr id="67" name="文本框 66"/>
          <p:cNvSpPr txBox="1"/>
          <p:nvPr>
            <p:custDataLst>
              <p:tags r:id="rId7"/>
            </p:custDataLst>
          </p:nvPr>
        </p:nvSpPr>
        <p:spPr>
          <a:xfrm>
            <a:off x="7266317" y="3214376"/>
            <a:ext cx="3275642" cy="953135"/>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noProof="0" dirty="0">
                <a:ln>
                  <a:noFill/>
                </a:ln>
                <a:solidFill>
                  <a:srgbClr val="24487D"/>
                </a:solidFill>
                <a:effectLst/>
                <a:uLnTx/>
                <a:uFillTx/>
                <a:latin typeface="微软雅黑 Light" charset="0"/>
                <a:ea typeface="微软雅黑 Light" charset="0"/>
                <a:cs typeface="微软雅黑" panose="020B0503020204020204" pitchFamily="34" charset="-122"/>
                <a:sym typeface="Arial" panose="020B0604020202020204" pitchFamily="34" charset="0"/>
              </a:rPr>
              <a:t>项目</a:t>
            </a:r>
            <a:r>
              <a:rPr lang="zh-CN" altLang="en-US" sz="2800" b="1" kern="0" noProof="0" dirty="0">
                <a:ln>
                  <a:noFill/>
                </a:ln>
                <a:solidFill>
                  <a:srgbClr val="24487D"/>
                </a:solidFill>
                <a:effectLst/>
                <a:uLnTx/>
                <a:uFillTx/>
                <a:latin typeface="微软雅黑 Light" charset="0"/>
                <a:ea typeface="微软雅黑 Light" charset="0"/>
                <a:cs typeface="微软雅黑" panose="020B0503020204020204" pitchFamily="34" charset="-122"/>
                <a:sym typeface="Arial" panose="020B0604020202020204" pitchFamily="34" charset="0"/>
              </a:rPr>
              <a:t>内容和方法</a:t>
            </a:r>
            <a:endParaRPr kumimoji="0" lang="zh-CN" altLang="en-US" sz="2800" b="1" i="0" u="none" strike="noStrike" kern="0" cap="none" spc="0" normalizeH="0" baseline="0" noProof="0" dirty="0">
              <a:ln>
                <a:noFill/>
              </a:ln>
              <a:solidFill>
                <a:srgbClr val="24487D"/>
              </a:solidFill>
              <a:effectLst/>
              <a:uLnTx/>
              <a:uFillTx/>
              <a:latin typeface="微软雅黑 Light" charset="0"/>
              <a:ea typeface="微软雅黑 Light" charset="0"/>
              <a:cs typeface="微软雅黑" panose="020B0503020204020204" pitchFamily="34" charset="-122"/>
              <a:sym typeface="Arial" panose="020B0604020202020204" pitchFamily="34" charset="0"/>
            </a:endParaRPr>
          </a:p>
        </p:txBody>
      </p:sp>
      <p:sp>
        <p:nvSpPr>
          <p:cNvPr id="68" name="矩形 67"/>
          <p:cNvSpPr/>
          <p:nvPr>
            <p:custDataLst>
              <p:tags r:id="rId8"/>
            </p:custDataLst>
          </p:nvPr>
        </p:nvSpPr>
        <p:spPr>
          <a:xfrm>
            <a:off x="7266317" y="3726034"/>
            <a:ext cx="3968115" cy="27559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0" noProof="0" dirty="0">
                <a:ln>
                  <a:noFill/>
                </a:ln>
                <a:solidFill>
                  <a:srgbClr val="24487D"/>
                </a:solidFill>
                <a:effectLst/>
                <a:uLnTx/>
                <a:uFillTx/>
                <a:latin typeface="微软雅黑 Light" charset="0"/>
                <a:ea typeface="微软雅黑 Light" charset="0"/>
                <a:cs typeface="微软雅黑 Light" charset="0"/>
              </a:rPr>
              <a:t>Project content and method</a:t>
            </a:r>
            <a:endParaRPr sz="1200" b="1">
              <a:latin typeface="微软雅黑 Light" charset="0"/>
              <a:ea typeface="微软雅黑 Light" charset="0"/>
              <a:cs typeface="微软雅黑 Light" charset="0"/>
            </a:endParaRPr>
          </a:p>
        </p:txBody>
      </p:sp>
      <p:sp>
        <p:nvSpPr>
          <p:cNvPr id="75" name="文本框 74"/>
          <p:cNvSpPr txBox="1"/>
          <p:nvPr>
            <p:custDataLst>
              <p:tags r:id="rId9"/>
            </p:custDataLst>
          </p:nvPr>
        </p:nvSpPr>
        <p:spPr>
          <a:xfrm>
            <a:off x="7266317" y="4568859"/>
            <a:ext cx="2476500"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noProof="0" dirty="0">
                <a:ln>
                  <a:noFill/>
                </a:ln>
                <a:solidFill>
                  <a:srgbClr val="24487D"/>
                </a:solidFill>
                <a:uLnTx/>
                <a:uFillTx/>
                <a:latin typeface="微软雅黑 Light" charset="0"/>
                <a:ea typeface="微软雅黑 Light" charset="0"/>
              </a:rPr>
              <a:t>预期成果</a:t>
            </a:r>
            <a:endParaRPr lang="zh-CN" altLang="en-US" sz="2800" b="1" kern="0" noProof="0" dirty="0">
              <a:ln>
                <a:noFill/>
              </a:ln>
              <a:solidFill>
                <a:srgbClr val="24487D"/>
              </a:solidFill>
              <a:uLnTx/>
              <a:uFillTx/>
              <a:latin typeface="微软雅黑 Light" charset="0"/>
              <a:ea typeface="微软雅黑 Light" charset="0"/>
            </a:endParaRPr>
          </a:p>
        </p:txBody>
      </p:sp>
      <p:sp>
        <p:nvSpPr>
          <p:cNvPr id="76" name="矩形 75"/>
          <p:cNvSpPr/>
          <p:nvPr>
            <p:custDataLst>
              <p:tags r:id="rId10"/>
            </p:custDataLst>
          </p:nvPr>
        </p:nvSpPr>
        <p:spPr>
          <a:xfrm>
            <a:off x="7266317" y="5027887"/>
            <a:ext cx="3968115" cy="27559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0" noProof="0" dirty="0">
                <a:ln>
                  <a:noFill/>
                </a:ln>
                <a:solidFill>
                  <a:srgbClr val="24487D"/>
                </a:solidFill>
                <a:uLnTx/>
                <a:uFillTx/>
                <a:latin typeface="微软雅黑 Light" charset="0"/>
                <a:ea typeface="微软雅黑 Light" charset="0"/>
                <a:cs typeface="微软雅黑 Light" charset="0"/>
              </a:rPr>
              <a:t>Expected result</a:t>
            </a:r>
            <a:endParaRPr lang="en-US" altLang="zh-CN" sz="1200" b="1" kern="0" noProof="0" dirty="0">
              <a:ln>
                <a:noFill/>
              </a:ln>
              <a:solidFill>
                <a:srgbClr val="24487D"/>
              </a:solidFill>
              <a:uLnTx/>
              <a:uFillTx/>
              <a:latin typeface="微软雅黑 Light" charset="0"/>
              <a:ea typeface="微软雅黑 Light" charset="0"/>
              <a:cs typeface="微软雅黑 Light" charset="0"/>
            </a:endParaRPr>
          </a:p>
        </p:txBody>
      </p:sp>
      <p:sp>
        <p:nvSpPr>
          <p:cNvPr id="11" name="文本框3"/>
          <p:cNvSpPr txBox="1"/>
          <p:nvPr>
            <p:custDataLst>
              <p:tags r:id="rId11"/>
            </p:custDataLst>
          </p:nvPr>
        </p:nvSpPr>
        <p:spPr>
          <a:xfrm>
            <a:off x="1815352" y="3131820"/>
            <a:ext cx="1066673" cy="175323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rPr>
              <a:t>01</a:t>
            </a:r>
            <a:endParaRPr kumimoji="0" lang="en-US" altLang="zh-CN" sz="5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endParaRPr>
          </a:p>
        </p:txBody>
      </p:sp>
      <p:sp>
        <p:nvSpPr>
          <p:cNvPr id="12" name="文本框3"/>
          <p:cNvSpPr txBox="1"/>
          <p:nvPr>
            <p:custDataLst>
              <p:tags r:id="rId12"/>
            </p:custDataLst>
          </p:nvPr>
        </p:nvSpPr>
        <p:spPr>
          <a:xfrm>
            <a:off x="1815352" y="4368800"/>
            <a:ext cx="1066673" cy="175323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rPr>
              <a:t>03</a:t>
            </a:r>
            <a:endParaRPr kumimoji="0" lang="en-US" altLang="zh-CN" sz="5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endParaRPr>
          </a:p>
        </p:txBody>
      </p:sp>
      <p:sp>
        <p:nvSpPr>
          <p:cNvPr id="13" name="文本框3"/>
          <p:cNvSpPr txBox="1"/>
          <p:nvPr>
            <p:custDataLst>
              <p:tags r:id="rId13"/>
            </p:custDataLst>
          </p:nvPr>
        </p:nvSpPr>
        <p:spPr>
          <a:xfrm>
            <a:off x="6349933" y="4368809"/>
            <a:ext cx="1066673" cy="175323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rPr>
              <a:t>04</a:t>
            </a:r>
            <a:endParaRPr kumimoji="0" lang="en-US" altLang="zh-CN" sz="5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endParaRPr>
          </a:p>
        </p:txBody>
      </p:sp>
      <p:sp>
        <p:nvSpPr>
          <p:cNvPr id="8" name="文本框3"/>
          <p:cNvSpPr txBox="1"/>
          <p:nvPr>
            <p:custDataLst>
              <p:tags r:id="rId14"/>
            </p:custDataLst>
          </p:nvPr>
        </p:nvSpPr>
        <p:spPr>
          <a:xfrm>
            <a:off x="6349933" y="3131866"/>
            <a:ext cx="1066673" cy="175323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rPr>
              <a:t>02</a:t>
            </a:r>
            <a:endParaRPr kumimoji="0" lang="en-US" altLang="zh-CN" sz="5400"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7" name="文本框 56"/>
          <p:cNvSpPr txBox="1"/>
          <p:nvPr/>
        </p:nvSpPr>
        <p:spPr>
          <a:xfrm>
            <a:off x="4751070" y="702310"/>
            <a:ext cx="2644775" cy="583565"/>
          </a:xfrm>
          <a:prstGeom prst="rect">
            <a:avLst/>
          </a:prstGeom>
          <a:noFill/>
        </p:spPr>
        <p:txBody>
          <a:bodyPr wrap="square" rtlCol="0">
            <a:spAutoFit/>
          </a:bodyPr>
          <a:p>
            <a:pPr marL="0" marR="0" lvl="0" indent="0" algn="ctr" defTabSz="0" rtl="0" eaLnBrk="1" fontAlgn="auto" latinLnBrk="0" hangingPunct="1">
              <a:lnSpc>
                <a:spcPct val="100000"/>
              </a:lnSpc>
              <a:spcBef>
                <a:spcPts val="0"/>
              </a:spcBef>
              <a:spcAft>
                <a:spcPts val="0"/>
              </a:spcAft>
              <a:buSzTx/>
              <a:buNone/>
            </a:pPr>
            <a:r>
              <a:rPr lang="zh-CN" altLang="en-US" sz="3200" b="1" noProof="0" dirty="0">
                <a:ln>
                  <a:noFill/>
                </a:ln>
                <a:solidFill>
                  <a:srgbClr val="24487D"/>
                </a:solidFill>
                <a:effectLst/>
                <a:uLnTx/>
                <a:uFillTx/>
                <a:latin typeface="汉仪粗简黑简" charset="0"/>
                <a:ea typeface="汉仪粗简黑简" charset="0"/>
              </a:rPr>
              <a:t>预期成果</a:t>
            </a:r>
            <a:endParaRPr lang="zh-CN" altLang="en-US" sz="3200" b="1" noProof="0" dirty="0">
              <a:ln>
                <a:noFill/>
              </a:ln>
              <a:solidFill>
                <a:srgbClr val="24487D"/>
              </a:solidFill>
              <a:effectLst/>
              <a:uLnTx/>
              <a:uFillTx/>
              <a:latin typeface="汉仪粗简黑简" charset="0"/>
              <a:ea typeface="汉仪粗简黑简" charset="0"/>
            </a:endParaRPr>
          </a:p>
        </p:txBody>
      </p:sp>
      <p:pic>
        <p:nvPicPr>
          <p:cNvPr id="4" name="图片 3" descr="upload_post_object_v2_2874517259"/>
          <p:cNvPicPr>
            <a:picLocks noChangeAspect="1"/>
          </p:cNvPicPr>
          <p:nvPr/>
        </p:nvPicPr>
        <p:blipFill>
          <a:blip r:embed="rId2"/>
          <a:stretch>
            <a:fillRect/>
          </a:stretch>
        </p:blipFill>
        <p:spPr>
          <a:xfrm>
            <a:off x="1096544" y="2028280"/>
            <a:ext cx="7258257" cy="4049878"/>
          </a:xfrm>
          <a:prstGeom prst="rect">
            <a:avLst/>
          </a:prstGeom>
        </p:spPr>
      </p:pic>
      <p:sp>
        <p:nvSpPr>
          <p:cNvPr id="5" name="文本框 4"/>
          <p:cNvSpPr txBox="1"/>
          <p:nvPr userDrawn="1"/>
        </p:nvSpPr>
        <p:spPr>
          <a:xfrm>
            <a:off x="8427430" y="3566441"/>
            <a:ext cx="3419203" cy="973465"/>
          </a:xfrm>
          <a:prstGeom prst="rect">
            <a:avLst/>
          </a:prstGeom>
        </p:spPr>
        <p:txBody>
          <a:bodyPr wrap="square" rtlCol="0" anchor="t">
            <a:noAutofit/>
          </a:bodyPr>
          <a:p>
            <a:pPr marL="0" indent="0" algn="ctr" defTabSz="0" rtl="0" eaLnBrk="1" latinLnBrk="0" hangingPunct="1">
              <a:spcBef>
                <a:spcPct val="0"/>
              </a:spcBef>
              <a:spcAft>
                <a:spcPct val="0"/>
              </a:spcAft>
              <a:buNone/>
            </a:pPr>
            <a:r>
              <a:rPr lang="zh-CN" altLang="en-US" sz="2000" b="1" spc="300">
                <a:solidFill>
                  <a:srgbClr val="24487D"/>
                </a:solidFill>
                <a:uFillTx/>
                <a:latin typeface="微软雅黑 Light" charset="0"/>
                <a:ea typeface="微软雅黑 Light" charset="0"/>
              </a:rPr>
              <a:t>（图源</a:t>
            </a:r>
            <a:r>
              <a:rPr lang="en-US" altLang="zh-CN" sz="2000" b="1" spc="300">
                <a:solidFill>
                  <a:srgbClr val="24487D"/>
                </a:solidFill>
                <a:uFillTx/>
                <a:latin typeface="微软雅黑 Light" charset="0"/>
                <a:ea typeface="微软雅黑 Light" charset="0"/>
              </a:rPr>
              <a:t>DataEase</a:t>
            </a:r>
            <a:r>
              <a:rPr lang="zh-CN" altLang="en-US" sz="2000" b="1" spc="300">
                <a:solidFill>
                  <a:srgbClr val="24487D"/>
                </a:solidFill>
                <a:uFillTx/>
                <a:latin typeface="微软雅黑 Light" charset="0"/>
                <a:ea typeface="微软雅黑 Light" charset="0"/>
              </a:rPr>
              <a:t>平台模板中心，仅供参考，</a:t>
            </a:r>
            <a:r>
              <a:rPr lang="zh-CN" altLang="en-US" sz="2000" b="1" spc="300">
                <a:solidFill>
                  <a:srgbClr val="FF0000"/>
                </a:solidFill>
                <a:uFillTx/>
                <a:latin typeface="微软雅黑 Light" charset="0"/>
                <a:ea typeface="微软雅黑 Light" charset="0"/>
              </a:rPr>
              <a:t>与我们项目的最终成果无关</a:t>
            </a:r>
            <a:r>
              <a:rPr lang="zh-CN" altLang="en-US" sz="2000" b="1" spc="300">
                <a:solidFill>
                  <a:srgbClr val="24487D"/>
                </a:solidFill>
                <a:uFillTx/>
                <a:latin typeface="微软雅黑 Light" charset="0"/>
                <a:ea typeface="微软雅黑 Light" charset="0"/>
              </a:rPr>
              <a:t>）</a:t>
            </a:r>
            <a:endParaRPr lang="zh-CN" altLang="en-US" sz="2000" b="1" spc="300">
              <a:solidFill>
                <a:srgbClr val="24487D"/>
              </a:solidFill>
              <a:uFillTx/>
              <a:latin typeface="微软雅黑 Light" charset="0"/>
              <a:ea typeface="微软雅黑 Light" charset="0"/>
            </a:endParaRPr>
          </a:p>
          <a:p>
            <a:pPr marL="0" indent="0" algn="ctr" defTabSz="0" rtl="0" eaLnBrk="1" latinLnBrk="0" hangingPunct="1">
              <a:spcBef>
                <a:spcPct val="0"/>
              </a:spcBef>
              <a:spcAft>
                <a:spcPct val="0"/>
              </a:spcAft>
              <a:buNone/>
            </a:pPr>
            <a:endParaRPr lang="zh-CN" altLang="en-US" sz="2000" b="1" spc="300">
              <a:solidFill>
                <a:srgbClr val="24487D"/>
              </a:solidFill>
              <a:uFillTx/>
              <a:latin typeface="微软雅黑 Light" charset="0"/>
              <a:ea typeface="微软雅黑 Light" charset="0"/>
            </a:endParaRPr>
          </a:p>
        </p:txBody>
      </p:sp>
      <p:sp>
        <p:nvSpPr>
          <p:cNvPr id="10" name="文本框 9"/>
          <p:cNvSpPr txBox="1"/>
          <p:nvPr userDrawn="1"/>
        </p:nvSpPr>
        <p:spPr>
          <a:xfrm>
            <a:off x="3707512" y="1499620"/>
            <a:ext cx="2036233" cy="368300"/>
          </a:xfrm>
          <a:prstGeom prst="rect">
            <a:avLst/>
          </a:prstGeom>
        </p:spPr>
        <p:txBody>
          <a:bodyPr wrap="none" rtlCol="0">
            <a:noAutofit/>
          </a:bodyPr>
          <a:p>
            <a:pPr algn="l"/>
            <a:r>
              <a:rPr lang="zh-CN" altLang="en-US" sz="2000" b="1">
                <a:solidFill>
                  <a:srgbClr val="24487D"/>
                </a:solidFill>
                <a:latin typeface="微软雅黑 Light" charset="0"/>
                <a:ea typeface="微软雅黑 Light" charset="0"/>
              </a:rPr>
              <a:t>大屏预计效果展示</a:t>
            </a:r>
            <a:endParaRPr lang="zh-CN" altLang="en-US" sz="2000" b="1">
              <a:solidFill>
                <a:srgbClr val="24487D"/>
              </a:solidFill>
              <a:latin typeface="微软雅黑 Light" charset="0"/>
              <a:ea typeface="微软雅黑 Light"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图片 2" descr="QQ图片20220106181402"/>
          <p:cNvPicPr>
            <a:picLocks noChangeAspect="1"/>
          </p:cNvPicPr>
          <p:nvPr/>
        </p:nvPicPr>
        <p:blipFill>
          <a:blip r:embed="rId2"/>
          <a:srcRect l="74417" t="6019" r="10990" b="68250"/>
          <a:stretch>
            <a:fillRect/>
          </a:stretch>
        </p:blipFill>
        <p:spPr>
          <a:xfrm rot="5700000">
            <a:off x="10403840" y="3337560"/>
            <a:ext cx="823595" cy="817245"/>
          </a:xfrm>
          <a:prstGeom prst="rect">
            <a:avLst/>
          </a:prstGeom>
        </p:spPr>
      </p:pic>
      <p:pic>
        <p:nvPicPr>
          <p:cNvPr id="5" name="图片 4" descr="QQ图片20220106181402"/>
          <p:cNvPicPr>
            <a:picLocks noChangeAspect="1"/>
          </p:cNvPicPr>
          <p:nvPr/>
        </p:nvPicPr>
        <p:blipFill>
          <a:blip r:embed="rId2"/>
          <a:srcRect l="74417" t="6019" r="10990" b="68250"/>
          <a:stretch>
            <a:fillRect/>
          </a:stretch>
        </p:blipFill>
        <p:spPr>
          <a:xfrm rot="5700000">
            <a:off x="508000" y="4133215"/>
            <a:ext cx="1261745" cy="1252220"/>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2" name="图片 1" descr="QQ图片20220106181402"/>
          <p:cNvPicPr>
            <a:picLocks noChangeAspect="1"/>
          </p:cNvPicPr>
          <p:nvPr/>
        </p:nvPicPr>
        <p:blipFill>
          <a:blip r:embed="rId2"/>
          <a:srcRect l="74417" t="6019" r="10990" b="68250"/>
          <a:stretch>
            <a:fillRect/>
          </a:stretch>
        </p:blipFill>
        <p:spPr>
          <a:xfrm>
            <a:off x="10027285" y="593090"/>
            <a:ext cx="1779270" cy="1764665"/>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403225" y="821690"/>
            <a:ext cx="823595" cy="817245"/>
          </a:xfrm>
          <a:prstGeom prst="rect">
            <a:avLst/>
          </a:prstGeom>
        </p:spPr>
      </p:pic>
      <p:sp>
        <p:nvSpPr>
          <p:cNvPr id="184" name="文本框 183"/>
          <p:cNvSpPr txBox="1"/>
          <p:nvPr/>
        </p:nvSpPr>
        <p:spPr>
          <a:xfrm>
            <a:off x="2272665" y="2470150"/>
            <a:ext cx="7571740" cy="132207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srgbClr val="24487D"/>
                </a:solidFill>
                <a:effectLst/>
                <a:uLnTx/>
                <a:uFillTx/>
                <a:latin typeface="微软雅黑 Light" charset="0"/>
                <a:ea typeface="微软雅黑 Light" charset="0"/>
                <a:cs typeface="+mn-cs"/>
              </a:rPr>
              <a:t>感谢您的</a:t>
            </a:r>
            <a:r>
              <a:rPr kumimoji="0" lang="zh-CN" altLang="en-US" sz="8000" b="1" i="0" u="none" strike="noStrike" kern="1200" cap="none" spc="0" normalizeH="0" baseline="0" noProof="0" dirty="0">
                <a:ln>
                  <a:noFill/>
                </a:ln>
                <a:solidFill>
                  <a:srgbClr val="24487D"/>
                </a:solidFill>
                <a:effectLst/>
                <a:uLnTx/>
                <a:uFillTx/>
                <a:latin typeface="微软雅黑 Light" charset="0"/>
                <a:ea typeface="微软雅黑 Light" charset="0"/>
                <a:cs typeface="+mn-cs"/>
              </a:rPr>
              <a:t>观看</a:t>
            </a:r>
            <a:endParaRPr kumimoji="0" lang="zh-CN" altLang="en-US" sz="8000" b="1" i="0" u="none" strike="noStrike" kern="1200" cap="none" spc="0" normalizeH="0" baseline="0" noProof="0" dirty="0">
              <a:ln>
                <a:noFill/>
              </a:ln>
              <a:solidFill>
                <a:srgbClr val="24487D"/>
              </a:solidFill>
              <a:effectLst/>
              <a:uLnTx/>
              <a:uFillTx/>
              <a:latin typeface="微软雅黑 Light" charset="0"/>
              <a:ea typeface="微软雅黑 Light" charset="0"/>
              <a:cs typeface="+mn-cs"/>
            </a:endParaRPr>
          </a:p>
        </p:txBody>
      </p:sp>
      <p:sp>
        <p:nvSpPr>
          <p:cNvPr id="185" name="文本框 184"/>
          <p:cNvSpPr txBox="1"/>
          <p:nvPr/>
        </p:nvSpPr>
        <p:spPr>
          <a:xfrm>
            <a:off x="2654300" y="2071370"/>
            <a:ext cx="6864985" cy="39878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a:t>
            </a: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THANK YOU</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a:t>
            </a:r>
            <a:endPar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187" name="矩形: 圆角 186"/>
          <p:cNvSpPr/>
          <p:nvPr/>
        </p:nvSpPr>
        <p:spPr>
          <a:xfrm>
            <a:off x="8025399" y="4690087"/>
            <a:ext cx="1765935" cy="417830"/>
          </a:xfrm>
          <a:prstGeom prst="roundRect">
            <a:avLst>
              <a:gd name="adj" fmla="val 50000"/>
            </a:avLst>
          </a:prstGeom>
          <a:solidFill>
            <a:srgbClr val="244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rPr>
              <a:t>李佳慜</a:t>
            </a:r>
            <a:r>
              <a:rPr lang="en-US" altLang="zh-CN" b="1" noProof="0" dirty="0">
                <a:ln>
                  <a:noFill/>
                </a:ln>
                <a:solidFill>
                  <a:schemeClr val="bg1"/>
                </a:solidFill>
                <a:effectLst/>
                <a:uLnTx/>
                <a:uFillTx/>
              </a:rPr>
              <a:t> </a:t>
            </a:r>
            <a:r>
              <a:rPr lang="zh-CN" altLang="en-US" b="1" noProof="0" dirty="0">
                <a:ln>
                  <a:noFill/>
                </a:ln>
                <a:solidFill>
                  <a:schemeClr val="bg1"/>
                </a:solidFill>
                <a:effectLst/>
                <a:uLnTx/>
                <a:uFillTx/>
              </a:rPr>
              <a:t>任雪宁</a:t>
            </a:r>
            <a:endParaRPr lang="zh-CN" altLang="en-US" b="1" noProof="0" dirty="0">
              <a:ln>
                <a:noFill/>
              </a:ln>
              <a:solidFill>
                <a:schemeClr val="bg1"/>
              </a:solidFill>
              <a:effectLst/>
              <a:uLnTx/>
              <a:uFillTx/>
            </a:endParaRPr>
          </a:p>
        </p:txBody>
      </p:sp>
      <p:pic>
        <p:nvPicPr>
          <p:cNvPr id="6" name="图片 5" descr="QQ图片20220106181402"/>
          <p:cNvPicPr>
            <a:picLocks noChangeAspect="1"/>
          </p:cNvPicPr>
          <p:nvPr/>
        </p:nvPicPr>
        <p:blipFill>
          <a:blip r:embed="rId2"/>
          <a:srcRect l="74417" t="6019" r="10990" b="68250"/>
          <a:stretch>
            <a:fillRect/>
          </a:stretch>
        </p:blipFill>
        <p:spPr>
          <a:xfrm rot="5700000">
            <a:off x="1083310" y="2673985"/>
            <a:ext cx="400685" cy="3975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图片 2" descr="QQ图片20220106181402"/>
          <p:cNvPicPr>
            <a:picLocks noChangeAspect="1"/>
          </p:cNvPicPr>
          <p:nvPr/>
        </p:nvPicPr>
        <p:blipFill>
          <a:blip r:embed="rId2"/>
          <a:srcRect l="74417" t="6019" r="10990" b="68250"/>
          <a:stretch>
            <a:fillRect/>
          </a:stretch>
        </p:blipFill>
        <p:spPr>
          <a:xfrm rot="5700000">
            <a:off x="10840720" y="3601720"/>
            <a:ext cx="823595" cy="817245"/>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932180" y="2499360"/>
            <a:ext cx="823595" cy="817245"/>
          </a:xfrm>
          <a:prstGeom prst="rect">
            <a:avLst/>
          </a:prstGeom>
        </p:spPr>
      </p:pic>
      <p:pic>
        <p:nvPicPr>
          <p:cNvPr id="6" name="图片 5" descr="QQ图片20220106181402"/>
          <p:cNvPicPr>
            <a:picLocks noChangeAspect="1"/>
          </p:cNvPicPr>
          <p:nvPr/>
        </p:nvPicPr>
        <p:blipFill>
          <a:blip r:embed="rId2"/>
          <a:srcRect l="74417" t="6019" r="10990" b="68250"/>
          <a:stretch>
            <a:fillRect/>
          </a:stretch>
        </p:blipFill>
        <p:spPr>
          <a:xfrm rot="5700000">
            <a:off x="1520190" y="4836795"/>
            <a:ext cx="400685" cy="397510"/>
          </a:xfrm>
          <a:prstGeom prst="rect">
            <a:avLst/>
          </a:prstGeom>
        </p:spPr>
      </p:pic>
      <p:sp>
        <p:nvSpPr>
          <p:cNvPr id="20" name="文本框 19"/>
          <p:cNvSpPr txBox="1"/>
          <p:nvPr/>
        </p:nvSpPr>
        <p:spPr>
          <a:xfrm>
            <a:off x="4913751" y="2399059"/>
            <a:ext cx="4607694" cy="156845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1E3863"/>
                </a:solidFill>
                <a:effectLst/>
                <a:uLnTx/>
                <a:uFillTx/>
                <a:latin typeface="微软雅黑 Light" charset="0"/>
                <a:ea typeface="微软雅黑 Light" charset="0"/>
                <a:cs typeface="+mn-cs"/>
              </a:rPr>
              <a:t>项目背景和依据</a:t>
            </a:r>
            <a:endParaRPr kumimoji="0" lang="zh-CN" altLang="en-US" sz="4800" b="1" i="0" u="none" strike="noStrike" kern="1200" cap="none" spc="0" normalizeH="0" baseline="0" noProof="0" dirty="0">
              <a:ln>
                <a:noFill/>
              </a:ln>
              <a:solidFill>
                <a:srgbClr val="1E3863"/>
              </a:solidFill>
              <a:effectLst/>
              <a:uLnTx/>
              <a:uFillTx/>
              <a:latin typeface="微软雅黑 Light" charset="0"/>
              <a:ea typeface="微软雅黑 Light" charset="0"/>
              <a:cs typeface="+mn-cs"/>
            </a:endParaRPr>
          </a:p>
        </p:txBody>
      </p:sp>
      <p:sp>
        <p:nvSpPr>
          <p:cNvPr id="21" name="文本框 20"/>
          <p:cNvSpPr txBox="1"/>
          <p:nvPr/>
        </p:nvSpPr>
        <p:spPr>
          <a:xfrm>
            <a:off x="5911277" y="3444369"/>
            <a:ext cx="2612704" cy="368300"/>
          </a:xfrm>
          <a:prstGeom prst="rect">
            <a:avLst/>
          </a:prstGeom>
          <a:noFill/>
        </p:spPr>
        <p:txBody>
          <a:bodyPr wrap="square" rtlCol="0">
            <a:noAutofit/>
          </a:bodyPr>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微软雅黑 Light" charset="0"/>
                <a:ea typeface="微软雅黑 Light" charset="0"/>
                <a:cs typeface="微软雅黑 Light" charset="0"/>
              </a:rPr>
              <a:t>Project background and basis</a:t>
            </a:r>
            <a:endParaRPr kumimoji="0" lang="en-US" altLang="zh-CN" sz="1400" b="0" i="0" u="none" strike="noStrike" kern="1200" cap="none" spc="0" normalizeH="0" baseline="0" noProof="0" dirty="0">
              <a:ln>
                <a:noFill/>
              </a:ln>
              <a:solidFill>
                <a:srgbClr val="000000"/>
              </a:solidFill>
              <a:effectLst/>
              <a:uLnTx/>
              <a:uFillTx/>
              <a:latin typeface="微软雅黑 Light" charset="0"/>
              <a:ea typeface="微软雅黑 Light" charset="0"/>
              <a:cs typeface="微软雅黑 Light" charset="0"/>
            </a:endParaRPr>
          </a:p>
        </p:txBody>
      </p:sp>
      <p:grpSp>
        <p:nvGrpSpPr>
          <p:cNvPr id="2" name="组合 1"/>
          <p:cNvGrpSpPr/>
          <p:nvPr/>
        </p:nvGrpSpPr>
        <p:grpSpPr>
          <a:xfrm>
            <a:off x="2051685" y="2009775"/>
            <a:ext cx="3048000" cy="3989705"/>
            <a:chOff x="2127" y="3222"/>
            <a:chExt cx="4800" cy="6283"/>
          </a:xfrm>
        </p:grpSpPr>
        <p:pic>
          <p:nvPicPr>
            <p:cNvPr id="5" name="图片 4" descr="QQ图片20220106181402"/>
            <p:cNvPicPr>
              <a:picLocks noChangeAspect="1"/>
            </p:cNvPicPr>
            <p:nvPr/>
          </p:nvPicPr>
          <p:blipFill>
            <a:blip r:embed="rId2"/>
            <a:srcRect l="74417" t="6019" r="10990" b="68250"/>
            <a:stretch>
              <a:fillRect/>
            </a:stretch>
          </p:blipFill>
          <p:spPr>
            <a:xfrm rot="5700000">
              <a:off x="2110" y="3238"/>
              <a:ext cx="4359" cy="4326"/>
            </a:xfrm>
            <a:prstGeom prst="rect">
              <a:avLst/>
            </a:prstGeom>
          </p:spPr>
        </p:pic>
        <p:sp>
          <p:nvSpPr>
            <p:cNvPr id="22" name="文本框 21"/>
            <p:cNvSpPr txBox="1"/>
            <p:nvPr/>
          </p:nvSpPr>
          <p:spPr>
            <a:xfrm>
              <a:off x="2896" y="3835"/>
              <a:ext cx="4031" cy="5670"/>
            </a:xfrm>
            <a:prstGeom prst="rect">
              <a:avLst/>
            </a:prstGeom>
            <a:noFill/>
          </p:spPr>
          <p:txBody>
            <a:bodyPr vert="horz"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rPr>
                <a:t>01</a:t>
              </a:r>
              <a:endPar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7" name="文本框 56"/>
          <p:cNvSpPr txBox="1"/>
          <p:nvPr/>
        </p:nvSpPr>
        <p:spPr>
          <a:xfrm>
            <a:off x="4514870" y="443774"/>
            <a:ext cx="3162300" cy="518432"/>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24487D"/>
                </a:solidFill>
                <a:effectLst/>
                <a:uLnTx/>
                <a:uFillTx/>
                <a:latin typeface="微软雅黑 Light" charset="0"/>
                <a:ea typeface="微软雅黑 Light" charset="0"/>
                <a:cs typeface="+mn-ea"/>
                <a:sym typeface="+mn-lt"/>
              </a:rPr>
              <a:t>项目背景</a:t>
            </a:r>
            <a:endParaRPr kumimoji="0" lang="zh-CN" altLang="en-US" sz="3200" b="1" i="0" u="none" strike="noStrike" kern="1200" cap="none" spc="0" normalizeH="0" baseline="0" noProof="0" dirty="0">
              <a:ln>
                <a:noFill/>
              </a:ln>
              <a:solidFill>
                <a:srgbClr val="24487D"/>
              </a:solidFill>
              <a:effectLst/>
              <a:uLnTx/>
              <a:uFillTx/>
              <a:latin typeface="微软雅黑 Light" charset="0"/>
              <a:ea typeface="微软雅黑 Light" charset="0"/>
              <a:cs typeface="+mn-ea"/>
              <a:sym typeface="+mn-lt"/>
            </a:endParaRPr>
          </a:p>
        </p:txBody>
      </p:sp>
      <p:sp>
        <p:nvSpPr>
          <p:cNvPr id="14" name="文本框2"/>
          <p:cNvSpPr/>
          <p:nvPr/>
        </p:nvSpPr>
        <p:spPr>
          <a:xfrm>
            <a:off x="5486927" y="1459210"/>
            <a:ext cx="5873289" cy="3939540"/>
          </a:xfrm>
          <a:prstGeom prst="rect">
            <a:avLst/>
          </a:prstGeom>
        </p:spPr>
        <p:txBody>
          <a:bodyPr wrap="square">
            <a:noAutofit/>
          </a:bodyPr>
          <a:p>
            <a:pPr marL="0" marR="0" lvl="0" indent="0" algn="l" defTabSz="914400" rtl="0" eaLnBrk="1" fontAlgn="auto" latinLnBrk="0" hangingPunct="1">
              <a:lnSpc>
                <a:spcPct val="200000"/>
              </a:lnSpc>
              <a:spcBef>
                <a:spcPts val="2950"/>
              </a:spcBef>
              <a:spcAft>
                <a:spcPts val="0"/>
              </a:spcAft>
              <a:buClrTx/>
              <a:buSzTx/>
              <a:buFontTx/>
              <a:buNone/>
              <a:defRPr/>
            </a:pPr>
            <a:r>
              <a:rPr kumimoji="0" lang="zh-CN" altLang="en-US"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       在软件开发领域，开源项目日益成为推动技术创新和软件开发的重要力量。</a:t>
            </a:r>
            <a:r>
              <a:rPr kumimoji="0" lang="en-US" altLang="zh-CN"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Microsoft</a:t>
            </a:r>
            <a:r>
              <a:rPr kumimoji="0" lang="zh-CN" altLang="en-US"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推出的</a:t>
            </a:r>
            <a:r>
              <a:rPr kumimoji="0" lang="en-US" altLang="zh-CN"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Visual Studio Code</a:t>
            </a:r>
            <a:r>
              <a:rPr kumimoji="0" lang="zh-CN" altLang="en-US"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，作为一款备受青睐的开源代码编辑器，凭借其庞大的插件市场、卓越的编辑性能以及无缝的跨平台兼容性，成功吸引了众多开发者的青睐与投入。</a:t>
            </a:r>
            <a:r>
              <a:rPr kumimoji="0" lang="en-US" altLang="zh-CN"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VSCode</a:t>
            </a:r>
            <a:r>
              <a:rPr kumimoji="0" lang="zh-CN" altLang="en-US"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的开源性质，意味着它的代码库是完全开放透明的，这一特点为我们对其展开时序数据分析铺设了道路。</a:t>
            </a:r>
            <a:endParaRPr kumimoji="0" lang="zh-CN" altLang="en-US"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p:txBody>
      </p:sp>
      <p:pic>
        <p:nvPicPr>
          <p:cNvPr id="2" name="图片 1" descr="upload_post_object_v2_3740068744"/>
          <p:cNvPicPr>
            <a:picLocks noChangeAspect="1"/>
          </p:cNvPicPr>
          <p:nvPr/>
        </p:nvPicPr>
        <p:blipFill>
          <a:blip r:embed="rId2"/>
          <a:stretch>
            <a:fillRect/>
          </a:stretch>
        </p:blipFill>
        <p:spPr>
          <a:xfrm>
            <a:off x="744066" y="1744584"/>
            <a:ext cx="4742835" cy="32497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7" name="文本框 56"/>
          <p:cNvSpPr txBox="1"/>
          <p:nvPr/>
        </p:nvSpPr>
        <p:spPr>
          <a:xfrm>
            <a:off x="4514850" y="443774"/>
            <a:ext cx="3162300" cy="518432"/>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24487D"/>
                </a:solidFill>
                <a:effectLst/>
                <a:uLnTx/>
                <a:uFillTx/>
                <a:latin typeface="微软雅黑 Light" charset="0"/>
                <a:ea typeface="微软雅黑 Light" charset="0"/>
                <a:cs typeface="+mn-ea"/>
                <a:sym typeface="+mn-lt"/>
              </a:rPr>
              <a:t>项目背景</a:t>
            </a:r>
            <a:endParaRPr kumimoji="0" lang="zh-CN" altLang="en-US" sz="3200" b="1" i="0" u="none" strike="noStrike" kern="1200" cap="none" spc="0" normalizeH="0" baseline="0" noProof="0" dirty="0">
              <a:ln>
                <a:noFill/>
              </a:ln>
              <a:solidFill>
                <a:srgbClr val="24487D"/>
              </a:solidFill>
              <a:effectLst/>
              <a:uLnTx/>
              <a:uFillTx/>
              <a:latin typeface="微软雅黑 Light" charset="0"/>
              <a:ea typeface="微软雅黑 Light" charset="0"/>
              <a:cs typeface="+mn-ea"/>
              <a:sym typeface="+mn-lt"/>
            </a:endParaRPr>
          </a:p>
        </p:txBody>
      </p:sp>
      <p:sp>
        <p:nvSpPr>
          <p:cNvPr id="14" name="文本框2"/>
          <p:cNvSpPr/>
          <p:nvPr/>
        </p:nvSpPr>
        <p:spPr>
          <a:xfrm>
            <a:off x="2281283" y="1329995"/>
            <a:ext cx="7629526" cy="2747690"/>
          </a:xfrm>
          <a:prstGeom prst="rect">
            <a:avLst/>
          </a:prstGeom>
        </p:spPr>
        <p:txBody>
          <a:bodyPr wrap="square">
            <a:noAutofit/>
          </a:bodyPr>
          <a:p>
            <a:pPr marL="0" marR="0" lvl="0" indent="0" algn="l" defTabSz="914400" rtl="0" eaLnBrk="1" fontAlgn="auto" latinLnBrk="0" hangingPunct="1">
              <a:lnSpc>
                <a:spcPct val="200000"/>
              </a:lnSpc>
              <a:spcBef>
                <a:spcPts val="2950"/>
              </a:spcBef>
              <a:spcAft>
                <a:spcPts val="0"/>
              </a:spcAft>
              <a:buClrTx/>
              <a:buSzTx/>
              <a:buFontTx/>
              <a:buNone/>
              <a:defRPr/>
            </a:pPr>
            <a:r>
              <a:rPr kumimoji="0" lang="zh-CN" altLang="en-US"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       然而，尽管</a:t>
            </a:r>
            <a:r>
              <a:rPr kumimoji="0" lang="en-US" altLang="zh-CN"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VSCode</a:t>
            </a:r>
            <a:r>
              <a:rPr kumimoji="0" lang="zh-CN" altLang="en-US"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及其开源社区提供了丰富的数据资源</a:t>
            </a:r>
            <a:r>
              <a:rPr kumimoji="0" lang="en-US" altLang="zh-CN"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a:t>
            </a:r>
            <a:r>
              <a:rPr kumimoji="0" lang="zh-CN" altLang="en-US"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rPr>
              <a:t>但如何高效地挖掘这些数据，提炼出真正有价值的信息，依然是我们面临的一个难题。特别是，将这些分析结果以直观、清晰的方式展现给项目管理者、开发者及维护者，具有举足轻重的作用。</a:t>
            </a:r>
            <a:endParaRPr kumimoji="0" lang="zh-CN" altLang="en-US"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L="0" marR="0" lvl="0" indent="0" algn="l" defTabSz="914400" rtl="0" eaLnBrk="1" fontAlgn="auto" latinLnBrk="0" hangingPunct="1">
              <a:lnSpc>
                <a:spcPct val="200000"/>
              </a:lnSpc>
              <a:spcBef>
                <a:spcPts val="2950"/>
              </a:spcBef>
              <a:spcAft>
                <a:spcPts val="0"/>
              </a:spcAft>
              <a:buClrTx/>
              <a:buSzTx/>
              <a:buFontTx/>
              <a:buNone/>
              <a:defRPr/>
            </a:pPr>
            <a:endParaRPr kumimoji="0" lang="zh-CN" altLang="en-US" b="1" i="0" u="none" strike="noStrike" kern="1200" cap="none" spc="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p:txBody>
      </p:sp>
      <p:sp>
        <p:nvSpPr>
          <p:cNvPr id="3" name="文本框 2"/>
          <p:cNvSpPr txBox="1"/>
          <p:nvPr userDrawn="1"/>
        </p:nvSpPr>
        <p:spPr>
          <a:xfrm>
            <a:off x="2281335" y="3606568"/>
            <a:ext cx="7629538" cy="2306955"/>
          </a:xfrm>
          <a:prstGeom prst="rect">
            <a:avLst/>
          </a:prstGeom>
        </p:spPr>
        <p:txBody>
          <a:bodyPr wrap="square" rtlCol="0">
            <a:noAutofit/>
          </a:bodyPr>
          <a:p>
            <a:pPr algn="l">
              <a:lnSpc>
                <a:spcPct val="200000"/>
              </a:lnSpc>
            </a:pPr>
            <a:r>
              <a:rPr lang="zh-CN" altLang="en-US" b="1" noProof="0" dirty="0">
                <a:ln>
                  <a:noFill/>
                </a:ln>
                <a:solidFill>
                  <a:srgbClr val="24487D"/>
                </a:solidFill>
                <a:effectLst/>
                <a:uLnTx/>
                <a:uFillTx/>
                <a:latin typeface="微软雅黑 Light" charset="0"/>
                <a:ea typeface="微软雅黑 Light" charset="0"/>
                <a:cs typeface="微软雅黑 Light" charset="0"/>
              </a:rPr>
              <a:t>    </a:t>
            </a:r>
            <a:r>
              <a:rPr lang="zh-CN" altLang="en-US" b="1" noProof="0" dirty="0">
                <a:ln>
                  <a:noFill/>
                </a:ln>
                <a:solidFill>
                  <a:srgbClr val="24487D"/>
                </a:solidFill>
                <a:effectLst/>
                <a:uLnTx/>
                <a:uFillTx/>
                <a:latin typeface="微软雅黑 Light" charset="0"/>
                <a:ea typeface="微软雅黑 Light" charset="0"/>
                <a:cs typeface="微软雅黑 Light" charset="0"/>
              </a:rPr>
              <a:t>   正是基于这样的背景，我们启动了本项目，其核心目标就是打造一个可视化大屏，通过深度整合VSCode的开源数据资源，并借助前沿的数据分析技术和可视化手段，专注于展现基于VSCode开源项目的时序数据分析成果。</a:t>
            </a:r>
            <a:endParaRPr lang="zh-CN" altLang="en-US" b="1" noProof="0" dirty="0">
              <a:ln>
                <a:noFill/>
              </a:ln>
              <a:solidFill>
                <a:srgbClr val="24487D"/>
              </a:solidFill>
              <a:effectLst/>
              <a:uLnTx/>
              <a:uFillTx/>
              <a:latin typeface="微软雅黑 Light" charset="0"/>
              <a:ea typeface="微软雅黑 Light" charset="0"/>
              <a:cs typeface="微软雅黑 Light" charset="0"/>
            </a:endParaRPr>
          </a:p>
        </p:txBody>
      </p:sp>
      <p:pic>
        <p:nvPicPr>
          <p:cNvPr id="5" name="图片 4" descr="upload_post_object_v2_152840209"/>
          <p:cNvPicPr>
            <a:picLocks noChangeAspect="1"/>
          </p:cNvPicPr>
          <p:nvPr/>
        </p:nvPicPr>
        <p:blipFill>
          <a:blip r:embed="rId2"/>
          <a:stretch>
            <a:fillRect/>
          </a:stretch>
        </p:blipFill>
        <p:spPr>
          <a:xfrm>
            <a:off x="483394" y="5371128"/>
            <a:ext cx="1182072" cy="11820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矩形 37"/>
          <p:cNvSpPr>
            <a:spLocks noChangeArrowheads="1"/>
          </p:cNvSpPr>
          <p:nvPr/>
        </p:nvSpPr>
        <p:spPr bwMode="auto">
          <a:xfrm>
            <a:off x="1192617" y="1854770"/>
            <a:ext cx="2505169" cy="3618295"/>
          </a:xfrm>
          <a:prstGeom prst="rect">
            <a:avLst/>
          </a:prstGeom>
          <a:solidFill>
            <a:sysClr val="window" lastClr="FFFFFF"/>
          </a:solidFill>
          <a:ln w="12700">
            <a:solidFill>
              <a:srgbClr val="24487D"/>
            </a:solidFill>
            <a:miter lim="800000"/>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宋体" pitchFamily="2" charset="-122"/>
              <a:cs typeface="+mn-cs"/>
            </a:endParaRPr>
          </a:p>
        </p:txBody>
      </p:sp>
      <p:sp>
        <p:nvSpPr>
          <p:cNvPr id="7" name="矩形 38"/>
          <p:cNvSpPr>
            <a:spLocks noChangeArrowheads="1"/>
          </p:cNvSpPr>
          <p:nvPr/>
        </p:nvSpPr>
        <p:spPr bwMode="auto">
          <a:xfrm>
            <a:off x="4870570" y="1854770"/>
            <a:ext cx="2450860" cy="3618295"/>
          </a:xfrm>
          <a:prstGeom prst="rect">
            <a:avLst/>
          </a:prstGeom>
          <a:solidFill>
            <a:srgbClr val="24487D"/>
          </a:solidFill>
          <a:ln w="12700">
            <a:solidFill>
              <a:srgbClr val="D9D9D9"/>
            </a:solidFill>
            <a:miter lim="800000"/>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宋体" pitchFamily="2" charset="-122"/>
              <a:cs typeface="+mn-cs"/>
            </a:endParaRPr>
          </a:p>
        </p:txBody>
      </p:sp>
      <p:sp>
        <p:nvSpPr>
          <p:cNvPr id="8" name="矩形 39"/>
          <p:cNvSpPr>
            <a:spLocks noChangeArrowheads="1"/>
          </p:cNvSpPr>
          <p:nvPr/>
        </p:nvSpPr>
        <p:spPr bwMode="auto">
          <a:xfrm>
            <a:off x="8648494" y="1854794"/>
            <a:ext cx="2414909" cy="3618295"/>
          </a:xfrm>
          <a:prstGeom prst="rect">
            <a:avLst/>
          </a:prstGeom>
          <a:solidFill>
            <a:sysClr val="window" lastClr="FFFFFF"/>
          </a:solidFill>
          <a:ln w="12700">
            <a:solidFill>
              <a:srgbClr val="24487D"/>
            </a:solidFill>
            <a:miter lim="800000"/>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宋体" pitchFamily="2" charset="-122"/>
              <a:cs typeface="+mn-cs"/>
            </a:endParaRPr>
          </a:p>
        </p:txBody>
      </p:sp>
      <p:sp>
        <p:nvSpPr>
          <p:cNvPr id="10" name="椭圆 18"/>
          <p:cNvSpPr>
            <a:spLocks noChangeArrowheads="1"/>
          </p:cNvSpPr>
          <p:nvPr/>
        </p:nvSpPr>
        <p:spPr bwMode="auto">
          <a:xfrm>
            <a:off x="1787929" y="2305678"/>
            <a:ext cx="1320504" cy="1251333"/>
          </a:xfrm>
          <a:prstGeom prst="ellipse">
            <a:avLst/>
          </a:prstGeom>
          <a:solidFill>
            <a:sysClr val="window" lastClr="FFFFFF"/>
          </a:solidFill>
          <a:ln w="12700">
            <a:solidFill>
              <a:srgbClr val="24487D"/>
            </a:solidFill>
            <a:round/>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宋体" pitchFamily="2" charset="-122"/>
              <a:cs typeface="+mn-cs"/>
            </a:endParaRPr>
          </a:p>
        </p:txBody>
      </p:sp>
      <p:sp>
        <p:nvSpPr>
          <p:cNvPr id="13" name="椭圆 20"/>
          <p:cNvSpPr>
            <a:spLocks noChangeArrowheads="1"/>
          </p:cNvSpPr>
          <p:nvPr/>
        </p:nvSpPr>
        <p:spPr bwMode="auto">
          <a:xfrm>
            <a:off x="9243770" y="2349117"/>
            <a:ext cx="1224284" cy="1251333"/>
          </a:xfrm>
          <a:prstGeom prst="ellipse">
            <a:avLst/>
          </a:prstGeom>
          <a:solidFill>
            <a:sysClr val="window" lastClr="FFFFFF"/>
          </a:solidFill>
          <a:ln w="9525">
            <a:solidFill>
              <a:srgbClr val="24487D"/>
            </a:solidFill>
            <a:round/>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宋体" pitchFamily="2" charset="-122"/>
              <a:cs typeface="+mn-cs"/>
            </a:endParaRPr>
          </a:p>
        </p:txBody>
      </p:sp>
      <p:sp>
        <p:nvSpPr>
          <p:cNvPr id="14" name="椭圆 21"/>
          <p:cNvSpPr>
            <a:spLocks noChangeArrowheads="1"/>
          </p:cNvSpPr>
          <p:nvPr/>
        </p:nvSpPr>
        <p:spPr bwMode="auto">
          <a:xfrm>
            <a:off x="5465089" y="2349117"/>
            <a:ext cx="1261823" cy="1251333"/>
          </a:xfrm>
          <a:prstGeom prst="ellipse">
            <a:avLst/>
          </a:prstGeom>
          <a:solidFill>
            <a:sysClr val="window" lastClr="FFFFFF"/>
          </a:solidFill>
          <a:ln w="12700">
            <a:solidFill>
              <a:srgbClr val="D9D9D9"/>
            </a:solidFill>
            <a:round/>
          </a:ln>
        </p:spPr>
        <p:txBody>
          <a:bodyPr anchor="ct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charset="0"/>
                <a:ea typeface="宋体" pitchFamily="2"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charset="0"/>
                <a:ea typeface="宋体" pitchFamily="2"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charset="0"/>
                <a:ea typeface="宋体" pitchFamily="2"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宋体"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宋体" pitchFamily="2" charset="-122"/>
              <a:cs typeface="+mn-cs"/>
            </a:endParaRPr>
          </a:p>
        </p:txBody>
      </p:sp>
      <p:sp>
        <p:nvSpPr>
          <p:cNvPr id="23" name="Freeform 125"/>
          <p:cNvSpPr>
            <a:spLocks noEditPoints="1"/>
          </p:cNvSpPr>
          <p:nvPr/>
        </p:nvSpPr>
        <p:spPr bwMode="auto">
          <a:xfrm>
            <a:off x="2076854" y="2660238"/>
            <a:ext cx="742654" cy="584583"/>
          </a:xfrm>
          <a:custGeom>
            <a:avLst/>
            <a:gdLst>
              <a:gd name="T0" fmla="*/ 2147483646 w 108"/>
              <a:gd name="T1" fmla="*/ 2147483646 h 81"/>
              <a:gd name="T2" fmla="*/ 2147483646 w 108"/>
              <a:gd name="T3" fmla="*/ 2147483646 h 81"/>
              <a:gd name="T4" fmla="*/ 2147483646 w 108"/>
              <a:gd name="T5" fmla="*/ 2147483646 h 81"/>
              <a:gd name="T6" fmla="*/ 2147483646 w 108"/>
              <a:gd name="T7" fmla="*/ 2147483646 h 81"/>
              <a:gd name="T8" fmla="*/ 2147483646 w 108"/>
              <a:gd name="T9" fmla="*/ 2147483646 h 81"/>
              <a:gd name="T10" fmla="*/ 2147483646 w 108"/>
              <a:gd name="T11" fmla="*/ 2147483646 h 81"/>
              <a:gd name="T12" fmla="*/ 2147483646 w 108"/>
              <a:gd name="T13" fmla="*/ 2147483646 h 81"/>
              <a:gd name="T14" fmla="*/ 2147483646 w 108"/>
              <a:gd name="T15" fmla="*/ 2147483646 h 81"/>
              <a:gd name="T16" fmla="*/ 2147483646 w 108"/>
              <a:gd name="T17" fmla="*/ 2147483646 h 81"/>
              <a:gd name="T18" fmla="*/ 2147483646 w 108"/>
              <a:gd name="T19" fmla="*/ 2147483646 h 81"/>
              <a:gd name="T20" fmla="*/ 2147483646 w 108"/>
              <a:gd name="T21" fmla="*/ 2147483646 h 81"/>
              <a:gd name="T22" fmla="*/ 2147483646 w 108"/>
              <a:gd name="T23" fmla="*/ 2147483646 h 81"/>
              <a:gd name="T24" fmla="*/ 2147483646 w 108"/>
              <a:gd name="T25" fmla="*/ 2147483646 h 81"/>
              <a:gd name="T26" fmla="*/ 2147483646 w 108"/>
              <a:gd name="T27" fmla="*/ 2147483646 h 81"/>
              <a:gd name="T28" fmla="*/ 2147483646 w 108"/>
              <a:gd name="T29" fmla="*/ 2147483646 h 81"/>
              <a:gd name="T30" fmla="*/ 0 w 108"/>
              <a:gd name="T31" fmla="*/ 2147483646 h 81"/>
              <a:gd name="T32" fmla="*/ 2147483646 w 108"/>
              <a:gd name="T33" fmla="*/ 2147483646 h 81"/>
              <a:gd name="T34" fmla="*/ 2147483646 w 108"/>
              <a:gd name="T35" fmla="*/ 2147483646 h 81"/>
              <a:gd name="T36" fmla="*/ 2147483646 w 108"/>
              <a:gd name="T37" fmla="*/ 2147483646 h 81"/>
              <a:gd name="T38" fmla="*/ 2147483646 w 108"/>
              <a:gd name="T39" fmla="*/ 2147483646 h 81"/>
              <a:gd name="T40" fmla="*/ 2147483646 w 108"/>
              <a:gd name="T41" fmla="*/ 2147483646 h 81"/>
              <a:gd name="T42" fmla="*/ 2147483646 w 108"/>
              <a:gd name="T43" fmla="*/ 2147483646 h 81"/>
              <a:gd name="T44" fmla="*/ 2147483646 w 108"/>
              <a:gd name="T45" fmla="*/ 2147483646 h 81"/>
              <a:gd name="T46" fmla="*/ 2147483646 w 108"/>
              <a:gd name="T47" fmla="*/ 2147483646 h 81"/>
              <a:gd name="T48" fmla="*/ 2147483646 w 108"/>
              <a:gd name="T49" fmla="*/ 2147483646 h 81"/>
              <a:gd name="T50" fmla="*/ 2147483646 w 108"/>
              <a:gd name="T51" fmla="*/ 2147483646 h 81"/>
              <a:gd name="T52" fmla="*/ 2147483646 w 108"/>
              <a:gd name="T53" fmla="*/ 2147483646 h 81"/>
              <a:gd name="T54" fmla="*/ 2147483646 w 108"/>
              <a:gd name="T55" fmla="*/ 2147483646 h 81"/>
              <a:gd name="T56" fmla="*/ 2147483646 w 108"/>
              <a:gd name="T57" fmla="*/ 2147483646 h 81"/>
              <a:gd name="T58" fmla="*/ 2147483646 w 108"/>
              <a:gd name="T59" fmla="*/ 2147483646 h 81"/>
              <a:gd name="T60" fmla="*/ 2147483646 w 108"/>
              <a:gd name="T61" fmla="*/ 2147483646 h 81"/>
              <a:gd name="T62" fmla="*/ 2147483646 w 108"/>
              <a:gd name="T63" fmla="*/ 2147483646 h 81"/>
              <a:gd name="T64" fmla="*/ 2147483646 w 108"/>
              <a:gd name="T65" fmla="*/ 2147483646 h 81"/>
              <a:gd name="T66" fmla="*/ 2147483646 w 108"/>
              <a:gd name="T67" fmla="*/ 2147483646 h 81"/>
              <a:gd name="T68" fmla="*/ 2147483646 w 108"/>
              <a:gd name="T69" fmla="*/ 2147483646 h 81"/>
              <a:gd name="T70" fmla="*/ 2147483646 w 108"/>
              <a:gd name="T71" fmla="*/ 2147483646 h 81"/>
              <a:gd name="T72" fmla="*/ 2147483646 w 108"/>
              <a:gd name="T73" fmla="*/ 2147483646 h 81"/>
              <a:gd name="T74" fmla="*/ 2147483646 w 108"/>
              <a:gd name="T75" fmla="*/ 2147483646 h 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 h="81">
                <a:moveTo>
                  <a:pt x="3" y="54"/>
                </a:moveTo>
                <a:cubicBezTo>
                  <a:pt x="9" y="52"/>
                  <a:pt x="15" y="49"/>
                  <a:pt x="21" y="47"/>
                </a:cubicBezTo>
                <a:cubicBezTo>
                  <a:pt x="22" y="46"/>
                  <a:pt x="24" y="45"/>
                  <a:pt x="25" y="44"/>
                </a:cubicBezTo>
                <a:cubicBezTo>
                  <a:pt x="35" y="62"/>
                  <a:pt x="35" y="62"/>
                  <a:pt x="35" y="62"/>
                </a:cubicBezTo>
                <a:cubicBezTo>
                  <a:pt x="43" y="44"/>
                  <a:pt x="43" y="44"/>
                  <a:pt x="43" y="44"/>
                </a:cubicBezTo>
                <a:cubicBezTo>
                  <a:pt x="45" y="45"/>
                  <a:pt x="46" y="46"/>
                  <a:pt x="48" y="47"/>
                </a:cubicBezTo>
                <a:cubicBezTo>
                  <a:pt x="60" y="52"/>
                  <a:pt x="60" y="52"/>
                  <a:pt x="60" y="52"/>
                </a:cubicBezTo>
                <a:cubicBezTo>
                  <a:pt x="60" y="51"/>
                  <a:pt x="60" y="51"/>
                  <a:pt x="60" y="51"/>
                </a:cubicBezTo>
                <a:cubicBezTo>
                  <a:pt x="65" y="49"/>
                  <a:pt x="69" y="47"/>
                  <a:pt x="72" y="47"/>
                </a:cubicBezTo>
                <a:cubicBezTo>
                  <a:pt x="74" y="53"/>
                  <a:pt x="78" y="57"/>
                  <a:pt x="83" y="61"/>
                </a:cubicBezTo>
                <a:cubicBezTo>
                  <a:pt x="89" y="57"/>
                  <a:pt x="93" y="52"/>
                  <a:pt x="96" y="47"/>
                </a:cubicBezTo>
                <a:cubicBezTo>
                  <a:pt x="98" y="47"/>
                  <a:pt x="102" y="48"/>
                  <a:pt x="105" y="49"/>
                </a:cubicBezTo>
                <a:cubicBezTo>
                  <a:pt x="108" y="54"/>
                  <a:pt x="108" y="65"/>
                  <a:pt x="108" y="72"/>
                </a:cubicBezTo>
                <a:cubicBezTo>
                  <a:pt x="69" y="72"/>
                  <a:pt x="69" y="72"/>
                  <a:pt x="69" y="72"/>
                </a:cubicBezTo>
                <a:cubicBezTo>
                  <a:pt x="70" y="75"/>
                  <a:pt x="70" y="78"/>
                  <a:pt x="69" y="81"/>
                </a:cubicBezTo>
                <a:cubicBezTo>
                  <a:pt x="46" y="81"/>
                  <a:pt x="23" y="81"/>
                  <a:pt x="0" y="81"/>
                </a:cubicBezTo>
                <a:cubicBezTo>
                  <a:pt x="0" y="68"/>
                  <a:pt x="0" y="59"/>
                  <a:pt x="3" y="54"/>
                </a:cubicBezTo>
                <a:close/>
                <a:moveTo>
                  <a:pt x="73" y="27"/>
                </a:moveTo>
                <a:cubicBezTo>
                  <a:pt x="79" y="28"/>
                  <a:pt x="89" y="27"/>
                  <a:pt x="93" y="25"/>
                </a:cubicBezTo>
                <a:cubicBezTo>
                  <a:pt x="93" y="27"/>
                  <a:pt x="93" y="33"/>
                  <a:pt x="92" y="37"/>
                </a:cubicBezTo>
                <a:cubicBezTo>
                  <a:pt x="91" y="39"/>
                  <a:pt x="90" y="41"/>
                  <a:pt x="88" y="42"/>
                </a:cubicBezTo>
                <a:cubicBezTo>
                  <a:pt x="99" y="42"/>
                  <a:pt x="99" y="42"/>
                  <a:pt x="99" y="42"/>
                </a:cubicBezTo>
                <a:cubicBezTo>
                  <a:pt x="99" y="42"/>
                  <a:pt x="98" y="34"/>
                  <a:pt x="98" y="32"/>
                </a:cubicBezTo>
                <a:cubicBezTo>
                  <a:pt x="102" y="3"/>
                  <a:pt x="64" y="3"/>
                  <a:pt x="69" y="32"/>
                </a:cubicBezTo>
                <a:cubicBezTo>
                  <a:pt x="69" y="34"/>
                  <a:pt x="68" y="42"/>
                  <a:pt x="68" y="42"/>
                </a:cubicBezTo>
                <a:cubicBezTo>
                  <a:pt x="78" y="42"/>
                  <a:pt x="78" y="42"/>
                  <a:pt x="78" y="42"/>
                </a:cubicBezTo>
                <a:cubicBezTo>
                  <a:pt x="77" y="41"/>
                  <a:pt x="76" y="39"/>
                  <a:pt x="75" y="37"/>
                </a:cubicBezTo>
                <a:cubicBezTo>
                  <a:pt x="73" y="34"/>
                  <a:pt x="73" y="30"/>
                  <a:pt x="73" y="27"/>
                </a:cubicBezTo>
                <a:cubicBezTo>
                  <a:pt x="73" y="27"/>
                  <a:pt x="73" y="27"/>
                  <a:pt x="73" y="27"/>
                </a:cubicBezTo>
                <a:close/>
                <a:moveTo>
                  <a:pt x="21" y="31"/>
                </a:moveTo>
                <a:cubicBezTo>
                  <a:pt x="21" y="25"/>
                  <a:pt x="21" y="21"/>
                  <a:pt x="22" y="16"/>
                </a:cubicBezTo>
                <a:cubicBezTo>
                  <a:pt x="29" y="12"/>
                  <a:pt x="37" y="18"/>
                  <a:pt x="46" y="16"/>
                </a:cubicBezTo>
                <a:cubicBezTo>
                  <a:pt x="47" y="20"/>
                  <a:pt x="48" y="25"/>
                  <a:pt x="47" y="31"/>
                </a:cubicBezTo>
                <a:cubicBezTo>
                  <a:pt x="47" y="31"/>
                  <a:pt x="51" y="28"/>
                  <a:pt x="52" y="25"/>
                </a:cubicBezTo>
                <a:cubicBezTo>
                  <a:pt x="52" y="22"/>
                  <a:pt x="51" y="10"/>
                  <a:pt x="50" y="8"/>
                </a:cubicBezTo>
                <a:cubicBezTo>
                  <a:pt x="45" y="0"/>
                  <a:pt x="25" y="0"/>
                  <a:pt x="19" y="7"/>
                </a:cubicBezTo>
                <a:cubicBezTo>
                  <a:pt x="18" y="9"/>
                  <a:pt x="16" y="25"/>
                  <a:pt x="18" y="28"/>
                </a:cubicBezTo>
                <a:cubicBezTo>
                  <a:pt x="19" y="30"/>
                  <a:pt x="21" y="31"/>
                  <a:pt x="21" y="31"/>
                </a:cubicBezTo>
                <a:close/>
              </a:path>
            </a:pathLst>
          </a:custGeom>
          <a:solidFill>
            <a:srgbClr val="24487D"/>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4" name="Freeform 379"/>
          <p:cNvSpPr>
            <a:spLocks noEditPoints="1"/>
          </p:cNvSpPr>
          <p:nvPr/>
        </p:nvSpPr>
        <p:spPr bwMode="auto">
          <a:xfrm>
            <a:off x="9532695" y="2706305"/>
            <a:ext cx="646434" cy="579820"/>
          </a:xfrm>
          <a:custGeom>
            <a:avLst/>
            <a:gdLst>
              <a:gd name="T0" fmla="*/ 2147483646 w 209"/>
              <a:gd name="T1" fmla="*/ 2147483646 h 155"/>
              <a:gd name="T2" fmla="*/ 2147483646 w 209"/>
              <a:gd name="T3" fmla="*/ 2147483646 h 155"/>
              <a:gd name="T4" fmla="*/ 2147483646 w 209"/>
              <a:gd name="T5" fmla="*/ 2147483646 h 155"/>
              <a:gd name="T6" fmla="*/ 2147483646 w 209"/>
              <a:gd name="T7" fmla="*/ 2147483646 h 155"/>
              <a:gd name="T8" fmla="*/ 2147483646 w 209"/>
              <a:gd name="T9" fmla="*/ 2147483646 h 155"/>
              <a:gd name="T10" fmla="*/ 2147483646 w 209"/>
              <a:gd name="T11" fmla="*/ 2147483646 h 155"/>
              <a:gd name="T12" fmla="*/ 2147483646 w 209"/>
              <a:gd name="T13" fmla="*/ 2147483646 h 155"/>
              <a:gd name="T14" fmla="*/ 2147483646 w 209"/>
              <a:gd name="T15" fmla="*/ 2147483646 h 155"/>
              <a:gd name="T16" fmla="*/ 2147483646 w 209"/>
              <a:gd name="T17" fmla="*/ 2147483646 h 155"/>
              <a:gd name="T18" fmla="*/ 2147483646 w 209"/>
              <a:gd name="T19" fmla="*/ 2147483646 h 155"/>
              <a:gd name="T20" fmla="*/ 2147483646 w 209"/>
              <a:gd name="T21" fmla="*/ 2147483646 h 155"/>
              <a:gd name="T22" fmla="*/ 2147483646 w 209"/>
              <a:gd name="T23" fmla="*/ 2147483646 h 155"/>
              <a:gd name="T24" fmla="*/ 2147483646 w 209"/>
              <a:gd name="T25" fmla="*/ 2147483646 h 155"/>
              <a:gd name="T26" fmla="*/ 2147483646 w 209"/>
              <a:gd name="T27" fmla="*/ 2147483646 h 155"/>
              <a:gd name="T28" fmla="*/ 2147483646 w 209"/>
              <a:gd name="T29" fmla="*/ 2147483646 h 155"/>
              <a:gd name="T30" fmla="*/ 2147483646 w 209"/>
              <a:gd name="T31" fmla="*/ 2147483646 h 155"/>
              <a:gd name="T32" fmla="*/ 2147483646 w 209"/>
              <a:gd name="T33" fmla="*/ 2147483646 h 155"/>
              <a:gd name="T34" fmla="*/ 2147483646 w 209"/>
              <a:gd name="T35" fmla="*/ 2147483646 h 155"/>
              <a:gd name="T36" fmla="*/ 2147483646 w 209"/>
              <a:gd name="T37" fmla="*/ 2147483646 h 155"/>
              <a:gd name="T38" fmla="*/ 2147483646 w 209"/>
              <a:gd name="T39" fmla="*/ 2147483646 h 155"/>
              <a:gd name="T40" fmla="*/ 2147483646 w 209"/>
              <a:gd name="T41" fmla="*/ 2147483646 h 155"/>
              <a:gd name="T42" fmla="*/ 2147483646 w 209"/>
              <a:gd name="T43" fmla="*/ 2147483646 h 155"/>
              <a:gd name="T44" fmla="*/ 2147483646 w 209"/>
              <a:gd name="T45" fmla="*/ 2147483646 h 155"/>
              <a:gd name="T46" fmla="*/ 2147483646 w 209"/>
              <a:gd name="T47" fmla="*/ 2147483646 h 155"/>
              <a:gd name="T48" fmla="*/ 2147483646 w 209"/>
              <a:gd name="T49" fmla="*/ 2147483646 h 155"/>
              <a:gd name="T50" fmla="*/ 2147483646 w 209"/>
              <a:gd name="T51" fmla="*/ 2147483646 h 155"/>
              <a:gd name="T52" fmla="*/ 2147483646 w 209"/>
              <a:gd name="T53" fmla="*/ 2147483646 h 155"/>
              <a:gd name="T54" fmla="*/ 2147483646 w 209"/>
              <a:gd name="T55" fmla="*/ 2147483646 h 155"/>
              <a:gd name="T56" fmla="*/ 2147483646 w 209"/>
              <a:gd name="T57" fmla="*/ 2147483646 h 155"/>
              <a:gd name="T58" fmla="*/ 2147483646 w 209"/>
              <a:gd name="T59" fmla="*/ 2147483646 h 155"/>
              <a:gd name="T60" fmla="*/ 2147483646 w 209"/>
              <a:gd name="T61" fmla="*/ 2147483646 h 155"/>
              <a:gd name="T62" fmla="*/ 2147483646 w 209"/>
              <a:gd name="T63" fmla="*/ 2147483646 h 155"/>
              <a:gd name="T64" fmla="*/ 2147483646 w 209"/>
              <a:gd name="T65" fmla="*/ 2147483646 h 155"/>
              <a:gd name="T66" fmla="*/ 2147483646 w 209"/>
              <a:gd name="T67" fmla="*/ 2147483646 h 155"/>
              <a:gd name="T68" fmla="*/ 2147483646 w 209"/>
              <a:gd name="T69" fmla="*/ 2147483646 h 155"/>
              <a:gd name="T70" fmla="*/ 2147483646 w 209"/>
              <a:gd name="T71" fmla="*/ 2147483646 h 155"/>
              <a:gd name="T72" fmla="*/ 2147483646 w 209"/>
              <a:gd name="T73" fmla="*/ 2147483646 h 155"/>
              <a:gd name="T74" fmla="*/ 2147483646 w 209"/>
              <a:gd name="T75" fmla="*/ 2147483646 h 155"/>
              <a:gd name="T76" fmla="*/ 2147483646 w 209"/>
              <a:gd name="T77" fmla="*/ 2147483646 h 155"/>
              <a:gd name="T78" fmla="*/ 2147483646 w 209"/>
              <a:gd name="T79" fmla="*/ 2147483646 h 155"/>
              <a:gd name="T80" fmla="*/ 2147483646 w 209"/>
              <a:gd name="T81" fmla="*/ 2147483646 h 155"/>
              <a:gd name="T82" fmla="*/ 2147483646 w 209"/>
              <a:gd name="T83" fmla="*/ 2147483646 h 155"/>
              <a:gd name="T84" fmla="*/ 2147483646 w 209"/>
              <a:gd name="T85" fmla="*/ 2147483646 h 155"/>
              <a:gd name="T86" fmla="*/ 2147483646 w 209"/>
              <a:gd name="T87" fmla="*/ 2147483646 h 155"/>
              <a:gd name="T88" fmla="*/ 2147483646 w 209"/>
              <a:gd name="T89" fmla="*/ 2147483646 h 155"/>
              <a:gd name="T90" fmla="*/ 2147483646 w 209"/>
              <a:gd name="T91" fmla="*/ 2147483646 h 155"/>
              <a:gd name="T92" fmla="*/ 2147483646 w 209"/>
              <a:gd name="T93" fmla="*/ 2147483646 h 155"/>
              <a:gd name="T94" fmla="*/ 2147483646 w 209"/>
              <a:gd name="T95" fmla="*/ 2147483646 h 155"/>
              <a:gd name="T96" fmla="*/ 2147483646 w 209"/>
              <a:gd name="T97" fmla="*/ 2147483646 h 155"/>
              <a:gd name="T98" fmla="*/ 2147483646 w 209"/>
              <a:gd name="T99" fmla="*/ 2147483646 h 1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9" h="155">
                <a:moveTo>
                  <a:pt x="27" y="102"/>
                </a:moveTo>
                <a:cubicBezTo>
                  <a:pt x="44" y="102"/>
                  <a:pt x="44" y="102"/>
                  <a:pt x="44" y="102"/>
                </a:cubicBezTo>
                <a:cubicBezTo>
                  <a:pt x="44" y="99"/>
                  <a:pt x="44" y="99"/>
                  <a:pt x="44" y="99"/>
                </a:cubicBezTo>
                <a:cubicBezTo>
                  <a:pt x="36" y="99"/>
                  <a:pt x="36" y="99"/>
                  <a:pt x="36" y="99"/>
                </a:cubicBezTo>
                <a:cubicBezTo>
                  <a:pt x="33" y="99"/>
                  <a:pt x="30" y="98"/>
                  <a:pt x="28" y="96"/>
                </a:cubicBezTo>
                <a:cubicBezTo>
                  <a:pt x="25" y="93"/>
                  <a:pt x="24" y="90"/>
                  <a:pt x="24" y="87"/>
                </a:cubicBezTo>
                <a:cubicBezTo>
                  <a:pt x="24" y="12"/>
                  <a:pt x="24" y="12"/>
                  <a:pt x="24" y="12"/>
                </a:cubicBezTo>
                <a:cubicBezTo>
                  <a:pt x="24" y="9"/>
                  <a:pt x="25" y="6"/>
                  <a:pt x="28" y="4"/>
                </a:cubicBezTo>
                <a:cubicBezTo>
                  <a:pt x="28" y="4"/>
                  <a:pt x="28" y="4"/>
                  <a:pt x="28" y="4"/>
                </a:cubicBezTo>
                <a:cubicBezTo>
                  <a:pt x="30" y="1"/>
                  <a:pt x="33" y="0"/>
                  <a:pt x="36" y="0"/>
                </a:cubicBezTo>
                <a:cubicBezTo>
                  <a:pt x="170" y="0"/>
                  <a:pt x="170" y="0"/>
                  <a:pt x="170" y="0"/>
                </a:cubicBezTo>
                <a:cubicBezTo>
                  <a:pt x="173" y="0"/>
                  <a:pt x="177" y="1"/>
                  <a:pt x="179" y="4"/>
                </a:cubicBezTo>
                <a:cubicBezTo>
                  <a:pt x="179" y="4"/>
                  <a:pt x="179" y="4"/>
                  <a:pt x="179" y="4"/>
                </a:cubicBezTo>
                <a:cubicBezTo>
                  <a:pt x="181" y="6"/>
                  <a:pt x="182" y="9"/>
                  <a:pt x="182" y="12"/>
                </a:cubicBezTo>
                <a:cubicBezTo>
                  <a:pt x="182" y="87"/>
                  <a:pt x="182" y="87"/>
                  <a:pt x="182" y="87"/>
                </a:cubicBezTo>
                <a:cubicBezTo>
                  <a:pt x="182" y="90"/>
                  <a:pt x="181" y="93"/>
                  <a:pt x="179" y="96"/>
                </a:cubicBezTo>
                <a:cubicBezTo>
                  <a:pt x="177" y="98"/>
                  <a:pt x="173" y="99"/>
                  <a:pt x="170" y="99"/>
                </a:cubicBezTo>
                <a:cubicBezTo>
                  <a:pt x="161" y="99"/>
                  <a:pt x="161" y="99"/>
                  <a:pt x="161" y="99"/>
                </a:cubicBezTo>
                <a:cubicBezTo>
                  <a:pt x="161" y="102"/>
                  <a:pt x="161" y="102"/>
                  <a:pt x="161" y="102"/>
                </a:cubicBezTo>
                <a:cubicBezTo>
                  <a:pt x="180" y="102"/>
                  <a:pt x="180" y="102"/>
                  <a:pt x="180" y="102"/>
                </a:cubicBezTo>
                <a:cubicBezTo>
                  <a:pt x="209" y="141"/>
                  <a:pt x="209" y="141"/>
                  <a:pt x="209" y="141"/>
                </a:cubicBezTo>
                <a:cubicBezTo>
                  <a:pt x="209" y="141"/>
                  <a:pt x="209" y="141"/>
                  <a:pt x="209" y="141"/>
                </a:cubicBezTo>
                <a:cubicBezTo>
                  <a:pt x="202" y="155"/>
                  <a:pt x="202" y="155"/>
                  <a:pt x="202" y="155"/>
                </a:cubicBezTo>
                <a:cubicBezTo>
                  <a:pt x="7" y="155"/>
                  <a:pt x="7" y="155"/>
                  <a:pt x="7" y="155"/>
                </a:cubicBezTo>
                <a:cubicBezTo>
                  <a:pt x="0" y="141"/>
                  <a:pt x="0" y="141"/>
                  <a:pt x="0" y="141"/>
                </a:cubicBezTo>
                <a:cubicBezTo>
                  <a:pt x="27" y="102"/>
                  <a:pt x="27" y="102"/>
                  <a:pt x="27" y="102"/>
                </a:cubicBezTo>
                <a:close/>
                <a:moveTo>
                  <a:pt x="63" y="102"/>
                </a:moveTo>
                <a:cubicBezTo>
                  <a:pt x="143" y="102"/>
                  <a:pt x="143" y="102"/>
                  <a:pt x="143" y="102"/>
                </a:cubicBezTo>
                <a:cubicBezTo>
                  <a:pt x="143" y="99"/>
                  <a:pt x="143" y="99"/>
                  <a:pt x="143" y="99"/>
                </a:cubicBezTo>
                <a:cubicBezTo>
                  <a:pt x="63" y="99"/>
                  <a:pt x="63" y="99"/>
                  <a:pt x="63" y="99"/>
                </a:cubicBezTo>
                <a:cubicBezTo>
                  <a:pt x="63" y="102"/>
                  <a:pt x="63" y="102"/>
                  <a:pt x="63" y="102"/>
                </a:cubicBezTo>
                <a:close/>
                <a:moveTo>
                  <a:pt x="170" y="12"/>
                </a:moveTo>
                <a:cubicBezTo>
                  <a:pt x="36" y="12"/>
                  <a:pt x="36" y="12"/>
                  <a:pt x="36" y="12"/>
                </a:cubicBezTo>
                <a:cubicBezTo>
                  <a:pt x="36" y="12"/>
                  <a:pt x="36" y="12"/>
                  <a:pt x="36" y="12"/>
                </a:cubicBezTo>
                <a:cubicBezTo>
                  <a:pt x="36" y="12"/>
                  <a:pt x="36" y="12"/>
                  <a:pt x="36" y="12"/>
                </a:cubicBezTo>
                <a:cubicBezTo>
                  <a:pt x="36" y="12"/>
                  <a:pt x="36" y="12"/>
                  <a:pt x="36" y="12"/>
                </a:cubicBezTo>
                <a:cubicBezTo>
                  <a:pt x="36" y="87"/>
                  <a:pt x="36" y="87"/>
                  <a:pt x="36" y="87"/>
                </a:cubicBezTo>
                <a:cubicBezTo>
                  <a:pt x="36" y="87"/>
                  <a:pt x="36" y="87"/>
                  <a:pt x="36" y="87"/>
                </a:cubicBezTo>
                <a:cubicBezTo>
                  <a:pt x="36" y="87"/>
                  <a:pt x="36" y="87"/>
                  <a:pt x="36" y="87"/>
                </a:cubicBezTo>
                <a:cubicBezTo>
                  <a:pt x="170" y="87"/>
                  <a:pt x="170" y="87"/>
                  <a:pt x="170" y="87"/>
                </a:cubicBezTo>
                <a:cubicBezTo>
                  <a:pt x="170" y="87"/>
                  <a:pt x="170" y="87"/>
                  <a:pt x="170" y="87"/>
                </a:cubicBezTo>
                <a:cubicBezTo>
                  <a:pt x="170" y="87"/>
                  <a:pt x="170" y="87"/>
                  <a:pt x="170" y="87"/>
                </a:cubicBezTo>
                <a:cubicBezTo>
                  <a:pt x="170" y="12"/>
                  <a:pt x="170" y="12"/>
                  <a:pt x="170" y="12"/>
                </a:cubicBezTo>
                <a:cubicBezTo>
                  <a:pt x="170" y="12"/>
                  <a:pt x="170" y="12"/>
                  <a:pt x="170" y="12"/>
                </a:cubicBezTo>
                <a:cubicBezTo>
                  <a:pt x="170" y="12"/>
                  <a:pt x="170" y="12"/>
                  <a:pt x="170" y="12"/>
                </a:cubicBezTo>
                <a:cubicBezTo>
                  <a:pt x="170" y="12"/>
                  <a:pt x="170" y="12"/>
                  <a:pt x="170" y="12"/>
                </a:cubicBezTo>
                <a:close/>
                <a:moveTo>
                  <a:pt x="31" y="126"/>
                </a:moveTo>
                <a:cubicBezTo>
                  <a:pt x="30" y="128"/>
                  <a:pt x="28" y="131"/>
                  <a:pt x="27" y="133"/>
                </a:cubicBezTo>
                <a:cubicBezTo>
                  <a:pt x="34" y="133"/>
                  <a:pt x="41" y="133"/>
                  <a:pt x="48" y="133"/>
                </a:cubicBezTo>
                <a:cubicBezTo>
                  <a:pt x="49" y="131"/>
                  <a:pt x="50" y="128"/>
                  <a:pt x="51" y="126"/>
                </a:cubicBezTo>
                <a:cubicBezTo>
                  <a:pt x="44" y="126"/>
                  <a:pt x="38" y="126"/>
                  <a:pt x="31" y="126"/>
                </a:cubicBezTo>
                <a:close/>
                <a:moveTo>
                  <a:pt x="41" y="110"/>
                </a:moveTo>
                <a:cubicBezTo>
                  <a:pt x="40" y="111"/>
                  <a:pt x="39" y="113"/>
                  <a:pt x="38" y="115"/>
                </a:cubicBezTo>
                <a:cubicBezTo>
                  <a:pt x="46" y="115"/>
                  <a:pt x="53" y="115"/>
                  <a:pt x="61" y="115"/>
                </a:cubicBezTo>
                <a:cubicBezTo>
                  <a:pt x="62" y="113"/>
                  <a:pt x="62" y="111"/>
                  <a:pt x="63" y="110"/>
                </a:cubicBezTo>
                <a:cubicBezTo>
                  <a:pt x="56" y="110"/>
                  <a:pt x="49" y="110"/>
                  <a:pt x="41" y="110"/>
                </a:cubicBezTo>
                <a:close/>
                <a:moveTo>
                  <a:pt x="157" y="110"/>
                </a:moveTo>
                <a:cubicBezTo>
                  <a:pt x="157" y="111"/>
                  <a:pt x="158" y="113"/>
                  <a:pt x="159" y="115"/>
                </a:cubicBezTo>
                <a:cubicBezTo>
                  <a:pt x="164" y="115"/>
                  <a:pt x="169" y="115"/>
                  <a:pt x="173" y="115"/>
                </a:cubicBezTo>
                <a:cubicBezTo>
                  <a:pt x="172" y="113"/>
                  <a:pt x="171" y="111"/>
                  <a:pt x="170" y="110"/>
                </a:cubicBezTo>
                <a:cubicBezTo>
                  <a:pt x="166" y="110"/>
                  <a:pt x="161" y="110"/>
                  <a:pt x="157" y="110"/>
                </a:cubicBezTo>
                <a:close/>
                <a:moveTo>
                  <a:pt x="139" y="110"/>
                </a:moveTo>
                <a:cubicBezTo>
                  <a:pt x="139" y="111"/>
                  <a:pt x="140" y="113"/>
                  <a:pt x="140" y="115"/>
                </a:cubicBezTo>
                <a:cubicBezTo>
                  <a:pt x="145" y="115"/>
                  <a:pt x="150" y="115"/>
                  <a:pt x="155" y="115"/>
                </a:cubicBezTo>
                <a:cubicBezTo>
                  <a:pt x="154" y="113"/>
                  <a:pt x="153" y="111"/>
                  <a:pt x="152" y="110"/>
                </a:cubicBezTo>
                <a:cubicBezTo>
                  <a:pt x="148" y="110"/>
                  <a:pt x="143" y="110"/>
                  <a:pt x="139" y="110"/>
                </a:cubicBezTo>
                <a:close/>
                <a:moveTo>
                  <a:pt x="121" y="110"/>
                </a:moveTo>
                <a:cubicBezTo>
                  <a:pt x="121" y="111"/>
                  <a:pt x="121" y="113"/>
                  <a:pt x="122" y="115"/>
                </a:cubicBezTo>
                <a:cubicBezTo>
                  <a:pt x="126" y="115"/>
                  <a:pt x="131" y="115"/>
                  <a:pt x="136" y="115"/>
                </a:cubicBezTo>
                <a:cubicBezTo>
                  <a:pt x="135" y="113"/>
                  <a:pt x="135" y="111"/>
                  <a:pt x="134" y="110"/>
                </a:cubicBezTo>
                <a:cubicBezTo>
                  <a:pt x="130" y="110"/>
                  <a:pt x="125" y="110"/>
                  <a:pt x="121" y="110"/>
                </a:cubicBezTo>
                <a:close/>
                <a:moveTo>
                  <a:pt x="103" y="110"/>
                </a:moveTo>
                <a:cubicBezTo>
                  <a:pt x="103" y="111"/>
                  <a:pt x="103" y="113"/>
                  <a:pt x="103" y="115"/>
                </a:cubicBezTo>
                <a:cubicBezTo>
                  <a:pt x="108" y="115"/>
                  <a:pt x="113" y="115"/>
                  <a:pt x="117" y="115"/>
                </a:cubicBezTo>
                <a:cubicBezTo>
                  <a:pt x="117" y="113"/>
                  <a:pt x="117" y="111"/>
                  <a:pt x="117" y="110"/>
                </a:cubicBezTo>
                <a:cubicBezTo>
                  <a:pt x="112" y="110"/>
                  <a:pt x="108" y="110"/>
                  <a:pt x="103" y="110"/>
                </a:cubicBezTo>
                <a:close/>
                <a:moveTo>
                  <a:pt x="85" y="110"/>
                </a:moveTo>
                <a:cubicBezTo>
                  <a:pt x="85" y="111"/>
                  <a:pt x="85" y="113"/>
                  <a:pt x="84" y="115"/>
                </a:cubicBezTo>
                <a:cubicBezTo>
                  <a:pt x="89" y="115"/>
                  <a:pt x="94" y="115"/>
                  <a:pt x="98" y="115"/>
                </a:cubicBezTo>
                <a:cubicBezTo>
                  <a:pt x="99" y="113"/>
                  <a:pt x="99" y="111"/>
                  <a:pt x="99" y="110"/>
                </a:cubicBezTo>
                <a:cubicBezTo>
                  <a:pt x="94" y="110"/>
                  <a:pt x="90" y="110"/>
                  <a:pt x="85" y="110"/>
                </a:cubicBezTo>
                <a:close/>
                <a:moveTo>
                  <a:pt x="67" y="110"/>
                </a:moveTo>
                <a:cubicBezTo>
                  <a:pt x="67" y="111"/>
                  <a:pt x="66" y="113"/>
                  <a:pt x="66" y="115"/>
                </a:cubicBezTo>
                <a:cubicBezTo>
                  <a:pt x="70" y="115"/>
                  <a:pt x="75" y="115"/>
                  <a:pt x="80" y="115"/>
                </a:cubicBezTo>
                <a:cubicBezTo>
                  <a:pt x="80" y="113"/>
                  <a:pt x="81" y="111"/>
                  <a:pt x="81" y="110"/>
                </a:cubicBezTo>
                <a:cubicBezTo>
                  <a:pt x="77" y="110"/>
                  <a:pt x="72" y="110"/>
                  <a:pt x="67" y="110"/>
                </a:cubicBezTo>
                <a:close/>
                <a:moveTo>
                  <a:pt x="152" y="117"/>
                </a:moveTo>
                <a:cubicBezTo>
                  <a:pt x="153" y="119"/>
                  <a:pt x="153" y="121"/>
                  <a:pt x="154" y="123"/>
                </a:cubicBezTo>
                <a:cubicBezTo>
                  <a:pt x="162" y="123"/>
                  <a:pt x="170" y="123"/>
                  <a:pt x="178" y="123"/>
                </a:cubicBezTo>
                <a:cubicBezTo>
                  <a:pt x="177" y="121"/>
                  <a:pt x="176" y="119"/>
                  <a:pt x="175" y="117"/>
                </a:cubicBezTo>
                <a:cubicBezTo>
                  <a:pt x="167" y="117"/>
                  <a:pt x="160" y="117"/>
                  <a:pt x="152" y="117"/>
                </a:cubicBezTo>
                <a:close/>
                <a:moveTo>
                  <a:pt x="132" y="117"/>
                </a:moveTo>
                <a:cubicBezTo>
                  <a:pt x="133" y="119"/>
                  <a:pt x="133" y="121"/>
                  <a:pt x="134" y="123"/>
                </a:cubicBezTo>
                <a:cubicBezTo>
                  <a:pt x="139" y="123"/>
                  <a:pt x="144" y="123"/>
                  <a:pt x="149" y="123"/>
                </a:cubicBezTo>
                <a:cubicBezTo>
                  <a:pt x="148" y="121"/>
                  <a:pt x="148" y="119"/>
                  <a:pt x="147" y="117"/>
                </a:cubicBezTo>
                <a:cubicBezTo>
                  <a:pt x="142" y="117"/>
                  <a:pt x="137" y="117"/>
                  <a:pt x="132" y="117"/>
                </a:cubicBezTo>
                <a:close/>
                <a:moveTo>
                  <a:pt x="113" y="117"/>
                </a:moveTo>
                <a:cubicBezTo>
                  <a:pt x="113" y="119"/>
                  <a:pt x="114" y="121"/>
                  <a:pt x="114" y="123"/>
                </a:cubicBezTo>
                <a:cubicBezTo>
                  <a:pt x="119" y="123"/>
                  <a:pt x="124" y="123"/>
                  <a:pt x="129" y="123"/>
                </a:cubicBezTo>
                <a:cubicBezTo>
                  <a:pt x="129" y="121"/>
                  <a:pt x="128" y="119"/>
                  <a:pt x="128" y="117"/>
                </a:cubicBezTo>
                <a:cubicBezTo>
                  <a:pt x="123" y="117"/>
                  <a:pt x="118" y="117"/>
                  <a:pt x="113" y="117"/>
                </a:cubicBezTo>
                <a:close/>
                <a:moveTo>
                  <a:pt x="94" y="117"/>
                </a:moveTo>
                <a:cubicBezTo>
                  <a:pt x="94" y="119"/>
                  <a:pt x="94" y="121"/>
                  <a:pt x="93" y="123"/>
                </a:cubicBezTo>
                <a:cubicBezTo>
                  <a:pt x="99" y="123"/>
                  <a:pt x="104" y="123"/>
                  <a:pt x="109" y="123"/>
                </a:cubicBezTo>
                <a:cubicBezTo>
                  <a:pt x="109" y="121"/>
                  <a:pt x="109" y="119"/>
                  <a:pt x="109" y="117"/>
                </a:cubicBezTo>
                <a:cubicBezTo>
                  <a:pt x="104" y="117"/>
                  <a:pt x="99" y="117"/>
                  <a:pt x="94" y="117"/>
                </a:cubicBezTo>
                <a:close/>
                <a:moveTo>
                  <a:pt x="75" y="117"/>
                </a:moveTo>
                <a:cubicBezTo>
                  <a:pt x="74" y="119"/>
                  <a:pt x="74" y="121"/>
                  <a:pt x="73" y="123"/>
                </a:cubicBezTo>
                <a:cubicBezTo>
                  <a:pt x="79" y="123"/>
                  <a:pt x="84" y="123"/>
                  <a:pt x="89" y="123"/>
                </a:cubicBezTo>
                <a:cubicBezTo>
                  <a:pt x="89" y="121"/>
                  <a:pt x="89" y="119"/>
                  <a:pt x="90" y="117"/>
                </a:cubicBezTo>
                <a:cubicBezTo>
                  <a:pt x="85" y="117"/>
                  <a:pt x="80" y="117"/>
                  <a:pt x="75" y="117"/>
                </a:cubicBezTo>
                <a:close/>
                <a:moveTo>
                  <a:pt x="56" y="117"/>
                </a:moveTo>
                <a:cubicBezTo>
                  <a:pt x="55" y="119"/>
                  <a:pt x="54" y="121"/>
                  <a:pt x="53" y="123"/>
                </a:cubicBezTo>
                <a:cubicBezTo>
                  <a:pt x="58" y="123"/>
                  <a:pt x="63" y="123"/>
                  <a:pt x="68" y="123"/>
                </a:cubicBezTo>
                <a:cubicBezTo>
                  <a:pt x="69" y="121"/>
                  <a:pt x="70" y="119"/>
                  <a:pt x="70" y="117"/>
                </a:cubicBezTo>
                <a:cubicBezTo>
                  <a:pt x="65" y="117"/>
                  <a:pt x="60" y="117"/>
                  <a:pt x="56" y="117"/>
                </a:cubicBezTo>
                <a:close/>
                <a:moveTo>
                  <a:pt x="37" y="117"/>
                </a:moveTo>
                <a:cubicBezTo>
                  <a:pt x="35" y="119"/>
                  <a:pt x="34" y="121"/>
                  <a:pt x="33" y="123"/>
                </a:cubicBezTo>
                <a:cubicBezTo>
                  <a:pt x="38" y="123"/>
                  <a:pt x="43" y="123"/>
                  <a:pt x="48" y="123"/>
                </a:cubicBezTo>
                <a:cubicBezTo>
                  <a:pt x="49" y="121"/>
                  <a:pt x="50" y="119"/>
                  <a:pt x="51" y="117"/>
                </a:cubicBezTo>
                <a:cubicBezTo>
                  <a:pt x="46" y="117"/>
                  <a:pt x="41" y="117"/>
                  <a:pt x="37" y="117"/>
                </a:cubicBezTo>
                <a:close/>
                <a:moveTo>
                  <a:pt x="160" y="126"/>
                </a:moveTo>
                <a:cubicBezTo>
                  <a:pt x="161" y="128"/>
                  <a:pt x="162" y="131"/>
                  <a:pt x="163" y="133"/>
                </a:cubicBezTo>
                <a:cubicBezTo>
                  <a:pt x="170" y="133"/>
                  <a:pt x="177" y="133"/>
                  <a:pt x="184" y="133"/>
                </a:cubicBezTo>
                <a:cubicBezTo>
                  <a:pt x="183" y="131"/>
                  <a:pt x="182" y="128"/>
                  <a:pt x="180" y="126"/>
                </a:cubicBezTo>
                <a:cubicBezTo>
                  <a:pt x="174" y="126"/>
                  <a:pt x="167" y="126"/>
                  <a:pt x="160" y="126"/>
                </a:cubicBezTo>
                <a:close/>
                <a:moveTo>
                  <a:pt x="139" y="126"/>
                </a:moveTo>
                <a:cubicBezTo>
                  <a:pt x="140" y="128"/>
                  <a:pt x="141" y="131"/>
                  <a:pt x="141" y="133"/>
                </a:cubicBezTo>
                <a:cubicBezTo>
                  <a:pt x="147" y="133"/>
                  <a:pt x="152" y="133"/>
                  <a:pt x="158" y="133"/>
                </a:cubicBezTo>
                <a:cubicBezTo>
                  <a:pt x="157" y="131"/>
                  <a:pt x="156" y="128"/>
                  <a:pt x="155" y="126"/>
                </a:cubicBezTo>
                <a:cubicBezTo>
                  <a:pt x="150" y="126"/>
                  <a:pt x="145" y="126"/>
                  <a:pt x="139" y="126"/>
                </a:cubicBezTo>
                <a:close/>
                <a:moveTo>
                  <a:pt x="119" y="126"/>
                </a:moveTo>
                <a:cubicBezTo>
                  <a:pt x="119" y="128"/>
                  <a:pt x="119" y="131"/>
                  <a:pt x="119" y="133"/>
                </a:cubicBezTo>
                <a:cubicBezTo>
                  <a:pt x="125" y="133"/>
                  <a:pt x="131" y="133"/>
                  <a:pt x="136" y="133"/>
                </a:cubicBezTo>
                <a:cubicBezTo>
                  <a:pt x="136" y="131"/>
                  <a:pt x="135" y="128"/>
                  <a:pt x="135" y="126"/>
                </a:cubicBezTo>
                <a:cubicBezTo>
                  <a:pt x="129" y="126"/>
                  <a:pt x="124" y="126"/>
                  <a:pt x="119" y="126"/>
                </a:cubicBezTo>
                <a:close/>
                <a:moveTo>
                  <a:pt x="98" y="126"/>
                </a:moveTo>
                <a:cubicBezTo>
                  <a:pt x="98" y="128"/>
                  <a:pt x="98" y="131"/>
                  <a:pt x="98" y="133"/>
                </a:cubicBezTo>
                <a:cubicBezTo>
                  <a:pt x="103" y="133"/>
                  <a:pt x="109" y="133"/>
                  <a:pt x="115" y="133"/>
                </a:cubicBezTo>
                <a:cubicBezTo>
                  <a:pt x="114" y="131"/>
                  <a:pt x="114" y="128"/>
                  <a:pt x="114" y="126"/>
                </a:cubicBezTo>
                <a:cubicBezTo>
                  <a:pt x="109" y="126"/>
                  <a:pt x="103" y="126"/>
                  <a:pt x="98" y="126"/>
                </a:cubicBezTo>
                <a:close/>
                <a:moveTo>
                  <a:pt x="77" y="126"/>
                </a:moveTo>
                <a:cubicBezTo>
                  <a:pt x="77" y="128"/>
                  <a:pt x="76" y="131"/>
                  <a:pt x="76" y="133"/>
                </a:cubicBezTo>
                <a:cubicBezTo>
                  <a:pt x="81" y="133"/>
                  <a:pt x="87" y="133"/>
                  <a:pt x="92" y="133"/>
                </a:cubicBezTo>
                <a:cubicBezTo>
                  <a:pt x="93" y="131"/>
                  <a:pt x="93" y="128"/>
                  <a:pt x="93" y="126"/>
                </a:cubicBezTo>
                <a:cubicBezTo>
                  <a:pt x="88" y="126"/>
                  <a:pt x="83" y="126"/>
                  <a:pt x="77" y="126"/>
                </a:cubicBezTo>
                <a:close/>
                <a:moveTo>
                  <a:pt x="57" y="126"/>
                </a:moveTo>
                <a:cubicBezTo>
                  <a:pt x="56" y="128"/>
                  <a:pt x="55" y="131"/>
                  <a:pt x="54" y="133"/>
                </a:cubicBezTo>
                <a:cubicBezTo>
                  <a:pt x="60" y="133"/>
                  <a:pt x="65" y="133"/>
                  <a:pt x="71" y="133"/>
                </a:cubicBezTo>
                <a:cubicBezTo>
                  <a:pt x="71" y="131"/>
                  <a:pt x="72" y="128"/>
                  <a:pt x="73" y="126"/>
                </a:cubicBezTo>
                <a:cubicBezTo>
                  <a:pt x="67" y="126"/>
                  <a:pt x="62" y="126"/>
                  <a:pt x="57" y="126"/>
                </a:cubicBezTo>
                <a:close/>
              </a:path>
            </a:pathLst>
          </a:custGeom>
          <a:solidFill>
            <a:srgbClr val="24487D"/>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5" name="KSO_Shape"/>
          <p:cNvSpPr/>
          <p:nvPr/>
        </p:nvSpPr>
        <p:spPr bwMode="auto">
          <a:xfrm>
            <a:off x="5792114" y="2706304"/>
            <a:ext cx="607773" cy="538545"/>
          </a:xfrm>
          <a:custGeom>
            <a:avLst/>
            <a:gdLst>
              <a:gd name="T0" fmla="*/ 6 w 1366582"/>
              <a:gd name="T1" fmla="*/ 281 h 1042046"/>
              <a:gd name="T2" fmla="*/ 31 w 1366582"/>
              <a:gd name="T3" fmla="*/ 281 h 1042046"/>
              <a:gd name="T4" fmla="*/ 37 w 1366582"/>
              <a:gd name="T5" fmla="*/ 294 h 1042046"/>
              <a:gd name="T6" fmla="*/ 37 w 1366582"/>
              <a:gd name="T7" fmla="*/ 356 h 1042046"/>
              <a:gd name="T8" fmla="*/ 31 w 1366582"/>
              <a:gd name="T9" fmla="*/ 369 h 1042046"/>
              <a:gd name="T10" fmla="*/ 6 w 1366582"/>
              <a:gd name="T11" fmla="*/ 369 h 1042046"/>
              <a:gd name="T12" fmla="*/ 0 w 1366582"/>
              <a:gd name="T13" fmla="*/ 356 h 1042046"/>
              <a:gd name="T14" fmla="*/ 0 w 1366582"/>
              <a:gd name="T15" fmla="*/ 294 h 1042046"/>
              <a:gd name="T16" fmla="*/ 6 w 1366582"/>
              <a:gd name="T17" fmla="*/ 281 h 1042046"/>
              <a:gd name="T18" fmla="*/ 51 w 1366582"/>
              <a:gd name="T19" fmla="*/ 218 h 1042046"/>
              <a:gd name="T20" fmla="*/ 75 w 1366582"/>
              <a:gd name="T21" fmla="*/ 218 h 1042046"/>
              <a:gd name="T22" fmla="*/ 81 w 1366582"/>
              <a:gd name="T23" fmla="*/ 231 h 1042046"/>
              <a:gd name="T24" fmla="*/ 81 w 1366582"/>
              <a:gd name="T25" fmla="*/ 356 h 1042046"/>
              <a:gd name="T26" fmla="*/ 75 w 1366582"/>
              <a:gd name="T27" fmla="*/ 369 h 1042046"/>
              <a:gd name="T28" fmla="*/ 51 w 1366582"/>
              <a:gd name="T29" fmla="*/ 369 h 1042046"/>
              <a:gd name="T30" fmla="*/ 45 w 1366582"/>
              <a:gd name="T31" fmla="*/ 356 h 1042046"/>
              <a:gd name="T32" fmla="*/ 45 w 1366582"/>
              <a:gd name="T33" fmla="*/ 231 h 1042046"/>
              <a:gd name="T34" fmla="*/ 51 w 1366582"/>
              <a:gd name="T35" fmla="*/ 218 h 1042046"/>
              <a:gd name="T36" fmla="*/ 96 w 1366582"/>
              <a:gd name="T37" fmla="*/ 153 h 1042046"/>
              <a:gd name="T38" fmla="*/ 123 w 1366582"/>
              <a:gd name="T39" fmla="*/ 153 h 1042046"/>
              <a:gd name="T40" fmla="*/ 129 w 1366582"/>
              <a:gd name="T41" fmla="*/ 167 h 1042046"/>
              <a:gd name="T42" fmla="*/ 129 w 1366582"/>
              <a:gd name="T43" fmla="*/ 355 h 1042046"/>
              <a:gd name="T44" fmla="*/ 123 w 1366582"/>
              <a:gd name="T45" fmla="*/ 369 h 1042046"/>
              <a:gd name="T46" fmla="*/ 96 w 1366582"/>
              <a:gd name="T47" fmla="*/ 369 h 1042046"/>
              <a:gd name="T48" fmla="*/ 89 w 1366582"/>
              <a:gd name="T49" fmla="*/ 355 h 1042046"/>
              <a:gd name="T50" fmla="*/ 89 w 1366582"/>
              <a:gd name="T51" fmla="*/ 167 h 1042046"/>
              <a:gd name="T52" fmla="*/ 96 w 1366582"/>
              <a:gd name="T53" fmla="*/ 153 h 1042046"/>
              <a:gd name="T54" fmla="*/ 144 w 1366582"/>
              <a:gd name="T55" fmla="*/ 75 h 1042046"/>
              <a:gd name="T56" fmla="*/ 171 w 1366582"/>
              <a:gd name="T57" fmla="*/ 75 h 1042046"/>
              <a:gd name="T58" fmla="*/ 177 w 1366582"/>
              <a:gd name="T59" fmla="*/ 89 h 1042046"/>
              <a:gd name="T60" fmla="*/ 177 w 1366582"/>
              <a:gd name="T61" fmla="*/ 355 h 1042046"/>
              <a:gd name="T62" fmla="*/ 171 w 1366582"/>
              <a:gd name="T63" fmla="*/ 369 h 1042046"/>
              <a:gd name="T64" fmla="*/ 144 w 1366582"/>
              <a:gd name="T65" fmla="*/ 369 h 1042046"/>
              <a:gd name="T66" fmla="*/ 137 w 1366582"/>
              <a:gd name="T67" fmla="*/ 355 h 1042046"/>
              <a:gd name="T68" fmla="*/ 137 w 1366582"/>
              <a:gd name="T69" fmla="*/ 89 h 1042046"/>
              <a:gd name="T70" fmla="*/ 144 w 1366582"/>
              <a:gd name="T71" fmla="*/ 75 h 1042046"/>
              <a:gd name="T72" fmla="*/ 192 w 1366582"/>
              <a:gd name="T73" fmla="*/ 0 h 1042046"/>
              <a:gd name="T74" fmla="*/ 218 w 1366582"/>
              <a:gd name="T75" fmla="*/ 0 h 1042046"/>
              <a:gd name="T76" fmla="*/ 225 w 1366582"/>
              <a:gd name="T77" fmla="*/ 14 h 1042046"/>
              <a:gd name="T78" fmla="*/ 225 w 1366582"/>
              <a:gd name="T79" fmla="*/ 355 h 1042046"/>
              <a:gd name="T80" fmla="*/ 218 w 1366582"/>
              <a:gd name="T81" fmla="*/ 369 h 1042046"/>
              <a:gd name="T82" fmla="*/ 192 w 1366582"/>
              <a:gd name="T83" fmla="*/ 369 h 1042046"/>
              <a:gd name="T84" fmla="*/ 185 w 1366582"/>
              <a:gd name="T85" fmla="*/ 355 h 1042046"/>
              <a:gd name="T86" fmla="*/ 185 w 1366582"/>
              <a:gd name="T87" fmla="*/ 14 h 1042046"/>
              <a:gd name="T88" fmla="*/ 192 w 1366582"/>
              <a:gd name="T89" fmla="*/ 0 h 10420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366582" h="1042046">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solidFill>
            <a:srgbClr val="24487D"/>
          </a:soli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7" name="矩形 26"/>
          <p:cNvSpPr/>
          <p:nvPr/>
        </p:nvSpPr>
        <p:spPr>
          <a:xfrm>
            <a:off x="1444043" y="3931835"/>
            <a:ext cx="2104279" cy="1679958"/>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1000" b="1" noProof="0" dirty="0">
                <a:ln>
                  <a:noFill/>
                </a:ln>
                <a:solidFill>
                  <a:srgbClr val="2F5597"/>
                </a:solidFill>
                <a:effectLst/>
                <a:uLnTx/>
                <a:uFillTx/>
                <a:latin typeface="微软雅黑 Light" charset="0"/>
                <a:ea typeface="微软雅黑 Light" charset="0"/>
                <a:cs typeface="微软雅黑 Light" charset="0"/>
              </a:rPr>
              <a:t>VSCode</a:t>
            </a:r>
            <a:r>
              <a:rPr lang="zh-CN" altLang="en-US" sz="1000" b="1" noProof="0" dirty="0">
                <a:ln>
                  <a:noFill/>
                </a:ln>
                <a:solidFill>
                  <a:srgbClr val="2F5597"/>
                </a:solidFill>
                <a:effectLst/>
                <a:uLnTx/>
                <a:uFillTx/>
                <a:latin typeface="微软雅黑 Light" charset="0"/>
                <a:ea typeface="微软雅黑 Light" charset="0"/>
                <a:cs typeface="微软雅黑 Light" charset="0"/>
              </a:rPr>
              <a:t>作为开源项目，其数据资源公开透明，易于获取和分析。这些数据资源揭示项目的开发活跃度、</a:t>
            </a:r>
            <a:r>
              <a:rPr lang="zh-CN" altLang="en-US" sz="1000" b="1" noProof="0" dirty="0">
                <a:ln>
                  <a:noFill/>
                </a:ln>
                <a:solidFill>
                  <a:srgbClr val="2F5597"/>
                </a:solidFill>
                <a:uLnTx/>
                <a:uFillTx/>
                <a:latin typeface="微软雅黑 Light" charset="0"/>
                <a:ea typeface="微软雅黑 Light" charset="0"/>
              </a:rPr>
              <a:t>关注度</a:t>
            </a:r>
            <a:r>
              <a:rPr lang="zh-CN" altLang="en-US" sz="1000" b="1" noProof="0" dirty="0">
                <a:ln>
                  <a:noFill/>
                </a:ln>
                <a:solidFill>
                  <a:srgbClr val="2F5597"/>
                </a:solidFill>
                <a:effectLst/>
                <a:uLnTx/>
                <a:uFillTx/>
                <a:latin typeface="微软雅黑 Light" charset="0"/>
                <a:ea typeface="微软雅黑 Light" charset="0"/>
                <a:cs typeface="微软雅黑 Light" charset="0"/>
              </a:rPr>
              <a:t>等关键信息。</a:t>
            </a:r>
            <a:endParaRPr sz="1000" b="1">
              <a:solidFill>
                <a:srgbClr val="2F5597"/>
              </a:solidFill>
              <a:latin typeface="微软雅黑 Light" charset="0"/>
              <a:ea typeface="微软雅黑 Light" charset="0"/>
              <a:cs typeface="微软雅黑 Light" charset="0"/>
            </a:endParaRPr>
          </a:p>
        </p:txBody>
      </p:sp>
      <p:sp>
        <p:nvSpPr>
          <p:cNvPr id="28" name="矩形 27"/>
          <p:cNvSpPr/>
          <p:nvPr/>
        </p:nvSpPr>
        <p:spPr>
          <a:xfrm>
            <a:off x="1257977" y="3653877"/>
            <a:ext cx="2449648" cy="1241453"/>
          </a:xfrm>
          <a:prstGeom prst="rect">
            <a:avLst/>
          </a:prstGeom>
        </p:spPr>
        <p:txBody>
          <a:bodyPr wrap="square">
            <a:no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1000" b="1" noProof="0" dirty="0">
                <a:ln>
                  <a:noFill/>
                </a:ln>
                <a:solidFill>
                  <a:srgbClr val="24487D"/>
                </a:solidFill>
                <a:effectLst/>
                <a:uLnTx/>
                <a:uFillTx/>
                <a:latin typeface="微软雅黑 Light" charset="0"/>
                <a:ea typeface="微软雅黑 Light" charset="0"/>
                <a:cs typeface="微软雅黑 Light" charset="0"/>
              </a:rPr>
              <a:t>VSCode</a:t>
            </a:r>
            <a:r>
              <a:rPr lang="zh-CN" altLang="en-US" sz="1000" b="1" noProof="0" dirty="0">
                <a:ln>
                  <a:noFill/>
                </a:ln>
                <a:solidFill>
                  <a:srgbClr val="24487D"/>
                </a:solidFill>
                <a:effectLst/>
                <a:uLnTx/>
                <a:uFillTx/>
                <a:latin typeface="微软雅黑 Light" charset="0"/>
                <a:ea typeface="微软雅黑 Light" charset="0"/>
                <a:cs typeface="微软雅黑 Light" charset="0"/>
              </a:rPr>
              <a:t>项目的开源性与数据丰富性</a:t>
            </a:r>
            <a:endParaRPr lang="zh-CN" altLang="en-US" sz="1000" b="1" noProof="0" dirty="0">
              <a:ln>
                <a:noFill/>
              </a:ln>
              <a:solidFill>
                <a:srgbClr val="24487D"/>
              </a:solidFill>
              <a:effectLst/>
              <a:uLnTx/>
              <a:uFillTx/>
              <a:latin typeface="微软雅黑 Light" charset="0"/>
              <a:ea typeface="微软雅黑 Light" charset="0"/>
              <a:cs typeface="微软雅黑 Light" charset="0"/>
            </a:endParaRPr>
          </a:p>
        </p:txBody>
      </p:sp>
      <p:sp>
        <p:nvSpPr>
          <p:cNvPr id="29" name="矩形 28"/>
          <p:cNvSpPr/>
          <p:nvPr/>
        </p:nvSpPr>
        <p:spPr>
          <a:xfrm>
            <a:off x="5080159" y="3931864"/>
            <a:ext cx="2033310" cy="1402463"/>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200" b="1" noProof="0" dirty="0">
                <a:ln>
                  <a:noFill/>
                </a:ln>
                <a:solidFill>
                  <a:srgbClr val="FFFFFF"/>
                </a:solidFill>
                <a:effectLst/>
                <a:uLnTx/>
                <a:uFillTx/>
                <a:latin typeface="微软雅黑 Light" charset="0"/>
                <a:ea typeface="微软雅黑 Light" charset="0"/>
              </a:rPr>
              <a:t>时序数据分析能够揭示项目的历史发展趋势，为项目管理者提供决策支持。</a:t>
            </a:r>
            <a:endParaRPr sz="1200">
              <a:solidFill>
                <a:srgbClr val="FFFFFF"/>
              </a:solidFill>
              <a:latin typeface="微软雅黑 Light" charset="0"/>
              <a:ea typeface="微软雅黑 Light" charset="0"/>
            </a:endParaRPr>
          </a:p>
        </p:txBody>
      </p:sp>
      <p:sp>
        <p:nvSpPr>
          <p:cNvPr id="30" name="矩形 29"/>
          <p:cNvSpPr/>
          <p:nvPr/>
        </p:nvSpPr>
        <p:spPr>
          <a:xfrm>
            <a:off x="4941873" y="3653877"/>
            <a:ext cx="2379597" cy="627128"/>
          </a:xfrm>
          <a:prstGeom prst="rect">
            <a:avLst/>
          </a:prstGeom>
        </p:spPr>
        <p:txBody>
          <a:bodyPr wrap="square">
            <a:no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1000" b="1" noProof="0" dirty="0">
                <a:ln>
                  <a:noFill/>
                </a:ln>
                <a:solidFill>
                  <a:prstClr val="white"/>
                </a:solidFill>
                <a:effectLst/>
                <a:uLnTx/>
                <a:uFillTx/>
                <a:latin typeface="微软雅黑 Light" charset="0"/>
                <a:ea typeface="微软雅黑 Light" charset="0"/>
              </a:rPr>
              <a:t>时序数据分析在项目管理中的重要性</a:t>
            </a:r>
            <a:endParaRPr sz="1000">
              <a:latin typeface="微软雅黑 Light" charset="0"/>
              <a:ea typeface="微软雅黑 Light" charset="0"/>
            </a:endParaRPr>
          </a:p>
        </p:txBody>
      </p:sp>
      <p:sp>
        <p:nvSpPr>
          <p:cNvPr id="33" name="矩形 32"/>
          <p:cNvSpPr/>
          <p:nvPr/>
        </p:nvSpPr>
        <p:spPr>
          <a:xfrm>
            <a:off x="8936136" y="3931835"/>
            <a:ext cx="1839624" cy="1495173"/>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000" b="1" noProof="0" dirty="0">
                <a:ln>
                  <a:noFill/>
                </a:ln>
                <a:solidFill>
                  <a:srgbClr val="24487D"/>
                </a:solidFill>
                <a:effectLst/>
                <a:uLnTx/>
                <a:uFillTx/>
                <a:latin typeface="微软雅黑 Light" charset="0"/>
                <a:ea typeface="微软雅黑 Light" charset="0"/>
              </a:rPr>
              <a:t>通过可视化大屏，项目管理者、开发者和维护者可以迅速掌握项目的整体状况，发现潜在问题，并做出相应的决策</a:t>
            </a:r>
            <a:r>
              <a:rPr lang="zh-CN" altLang="en-US" sz="1200" noProof="0" dirty="0">
                <a:ln>
                  <a:noFill/>
                </a:ln>
                <a:solidFill>
                  <a:prstClr val="black">
                    <a:lumMod val="50000"/>
                    <a:lumOff val="50000"/>
                  </a:prstClr>
                </a:solidFill>
                <a:effectLst/>
                <a:uLnTx/>
                <a:uFillTx/>
                <a:latin typeface="汉仪粗简黑简" charset="0"/>
                <a:ea typeface="汉仪粗简黑简" charset="0"/>
              </a:rPr>
              <a:t>。</a:t>
            </a:r>
            <a:endParaRPr lang="zh-CN" altLang="en-US" sz="1200" noProof="0" dirty="0">
              <a:ln>
                <a:noFill/>
              </a:ln>
              <a:solidFill>
                <a:prstClr val="black">
                  <a:lumMod val="50000"/>
                  <a:lumOff val="50000"/>
                </a:prstClr>
              </a:solidFill>
              <a:effectLst/>
              <a:uLnTx/>
              <a:uFillTx/>
              <a:latin typeface="汉仪粗简黑简" charset="0"/>
              <a:ea typeface="汉仪粗简黑简" charset="0"/>
            </a:endParaRPr>
          </a:p>
        </p:txBody>
      </p:sp>
      <p:sp>
        <p:nvSpPr>
          <p:cNvPr id="37" name="矩形 36"/>
          <p:cNvSpPr/>
          <p:nvPr/>
        </p:nvSpPr>
        <p:spPr>
          <a:xfrm>
            <a:off x="8804950" y="3653877"/>
            <a:ext cx="2101819" cy="627128"/>
          </a:xfrm>
          <a:prstGeom prst="rect">
            <a:avLst/>
          </a:prstGeom>
        </p:spPr>
        <p:txBody>
          <a:bodyPr wrap="square">
            <a:noAutofit/>
            <a:scene3d>
              <a:camera prst="orthographicFront"/>
              <a:lightRig rig="threePt" dir="t"/>
            </a:scene3d>
            <a:sp3d contourW="12700"/>
          </a:bodyPr>
          <a:lstStyle/>
          <a:p>
            <a:pPr marL="0" marR="0" lvl="0" indent="0" algn="ctr" defTabSz="0" rtl="0" eaLnBrk="1" fontAlgn="auto" latinLnBrk="0" hangingPunct="1">
              <a:lnSpc>
                <a:spcPct val="120000"/>
              </a:lnSpc>
              <a:spcBef>
                <a:spcPts val="0"/>
              </a:spcBef>
              <a:spcAft>
                <a:spcPts val="0"/>
              </a:spcAft>
              <a:buSzTx/>
              <a:buNone/>
            </a:pPr>
            <a:r>
              <a:rPr lang="zh-CN" altLang="en-US" sz="1000" b="1" noProof="0" dirty="0">
                <a:ln>
                  <a:noFill/>
                </a:ln>
                <a:solidFill>
                  <a:srgbClr val="24487D"/>
                </a:solidFill>
                <a:effectLst/>
                <a:uLnTx/>
                <a:uFillTx/>
                <a:latin typeface="微软雅黑 Light" charset="0"/>
                <a:ea typeface="微软雅黑 Light" charset="0"/>
              </a:rPr>
              <a:t>可视化大屏的直观性与易理解性</a:t>
            </a:r>
            <a:endParaRPr lang="zh-CN" altLang="en-US" sz="1000" b="1" noProof="0" dirty="0">
              <a:ln>
                <a:noFill/>
              </a:ln>
              <a:solidFill>
                <a:srgbClr val="24487D"/>
              </a:solidFill>
              <a:effectLst/>
              <a:uLnTx/>
              <a:uFillTx/>
              <a:latin typeface="微软雅黑 Light" charset="0"/>
              <a:ea typeface="微软雅黑 Light" charset="0"/>
            </a:endParaRPr>
          </a:p>
        </p:txBody>
      </p:sp>
      <p:sp>
        <p:nvSpPr>
          <p:cNvPr id="2" name="文本框 1"/>
          <p:cNvSpPr txBox="1"/>
          <p:nvPr/>
        </p:nvSpPr>
        <p:spPr>
          <a:xfrm>
            <a:off x="4514850" y="443774"/>
            <a:ext cx="3162300" cy="518432"/>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24487D"/>
                </a:solidFill>
                <a:effectLst/>
                <a:uLnTx/>
                <a:uFillTx/>
                <a:latin typeface="微软雅黑 Light" charset="0"/>
                <a:ea typeface="微软雅黑 Light" charset="0"/>
                <a:cs typeface="+mn-ea"/>
                <a:sym typeface="+mn-lt"/>
              </a:rPr>
              <a:t>项目依据</a:t>
            </a:r>
            <a:endParaRPr kumimoji="0" lang="zh-CN" altLang="en-US" sz="3200" b="1" i="0" u="none" strike="noStrike" kern="1200" cap="none" spc="0" normalizeH="0" baseline="0" noProof="0" dirty="0">
              <a:ln>
                <a:noFill/>
              </a:ln>
              <a:solidFill>
                <a:srgbClr val="24487D"/>
              </a:solidFill>
              <a:effectLst/>
              <a:uLnTx/>
              <a:uFillTx/>
              <a:latin typeface="微软雅黑 Light" charset="0"/>
              <a:ea typeface="微软雅黑 Light" charset="0"/>
              <a:cs typeface="+mn-ea"/>
              <a:sym typeface="+mn-lt"/>
            </a:endParaRPr>
          </a:p>
        </p:txBody>
      </p:sp>
      <p:sp>
        <p:nvSpPr>
          <p:cNvPr id="3" name="文本框 2"/>
          <p:cNvSpPr txBox="1"/>
          <p:nvPr userDrawn="1"/>
        </p:nvSpPr>
        <p:spPr>
          <a:xfrm>
            <a:off x="2354640" y="1094425"/>
            <a:ext cx="309880" cy="368300"/>
          </a:xfrm>
          <a:prstGeom prst="rect">
            <a:avLst/>
          </a:prstGeom>
        </p:spPr>
        <p:txBody>
          <a:bodyPr wrap="none" rtlCol="0">
            <a:spAutoFit/>
          </a:bodyPr>
          <a:p>
            <a:endParaRPr lang="zh-CN" altLang="en-US"/>
          </a:p>
        </p:txBody>
      </p:sp>
      <p:pic>
        <p:nvPicPr>
          <p:cNvPr id="4" name="图片 3" descr="QQ图片20220106181402"/>
          <p:cNvPicPr>
            <a:picLocks noChangeAspect="1"/>
          </p:cNvPicPr>
          <p:nvPr/>
        </p:nvPicPr>
        <p:blipFill>
          <a:blip r:embed="rId2"/>
          <a:srcRect l="74417" t="6019" r="10990" b="68250"/>
          <a:stretch>
            <a:fillRect/>
          </a:stretch>
        </p:blipFill>
        <p:spPr>
          <a:xfrm rot="5700000">
            <a:off x="403225" y="107731"/>
            <a:ext cx="823595" cy="817245"/>
          </a:xfrm>
          <a:prstGeom prst="rect">
            <a:avLst/>
          </a:prstGeom>
        </p:spPr>
      </p:pic>
      <p:pic>
        <p:nvPicPr>
          <p:cNvPr id="5" name="图片 4" descr="QQ图片20220106181402"/>
          <p:cNvPicPr>
            <a:picLocks noChangeAspect="1"/>
          </p:cNvPicPr>
          <p:nvPr/>
        </p:nvPicPr>
        <p:blipFill>
          <a:blip r:embed="rId2"/>
          <a:srcRect l="74417" t="6019" r="10990" b="68250"/>
          <a:stretch>
            <a:fillRect/>
          </a:stretch>
        </p:blipFill>
        <p:spPr>
          <a:xfrm rot="5700000">
            <a:off x="10060380" y="5713424"/>
            <a:ext cx="594995" cy="590550"/>
          </a:xfrm>
          <a:prstGeom prst="rect">
            <a:avLst/>
          </a:prstGeom>
        </p:spPr>
      </p:pic>
      <p:pic>
        <p:nvPicPr>
          <p:cNvPr id="11" name="图片 10" descr="QQ图片20220106181402"/>
          <p:cNvPicPr>
            <a:picLocks noChangeAspect="1"/>
          </p:cNvPicPr>
          <p:nvPr/>
        </p:nvPicPr>
        <p:blipFill>
          <a:blip r:embed="rId2"/>
          <a:srcRect l="74417" t="6019" r="10990" b="68250"/>
          <a:stretch>
            <a:fillRect/>
          </a:stretch>
        </p:blipFill>
        <p:spPr>
          <a:xfrm rot="5700000">
            <a:off x="10354211" y="652491"/>
            <a:ext cx="1261745" cy="1252220"/>
          </a:xfrm>
          <a:prstGeom prst="rect">
            <a:avLst/>
          </a:prstGeom>
        </p:spPr>
      </p:pic>
      <p:pic>
        <p:nvPicPr>
          <p:cNvPr id="15" name="图片 14" descr="QQ图片20220106181402"/>
          <p:cNvPicPr>
            <a:picLocks noChangeAspect="1"/>
          </p:cNvPicPr>
          <p:nvPr/>
        </p:nvPicPr>
        <p:blipFill>
          <a:blip r:embed="rId2"/>
          <a:srcRect l="74417" t="6019" r="10990" b="68250"/>
          <a:stretch>
            <a:fillRect/>
          </a:stretch>
        </p:blipFill>
        <p:spPr>
          <a:xfrm rot="5700000">
            <a:off x="702310" y="2665326"/>
            <a:ext cx="400685" cy="397510"/>
          </a:xfrm>
          <a:prstGeom prst="rect">
            <a:avLst/>
          </a:prstGeom>
        </p:spPr>
      </p:pic>
      <p:pic>
        <p:nvPicPr>
          <p:cNvPr id="16" name="图片 15" descr="QQ图片20220106181402"/>
          <p:cNvPicPr>
            <a:picLocks noChangeAspect="1"/>
          </p:cNvPicPr>
          <p:nvPr/>
        </p:nvPicPr>
        <p:blipFill>
          <a:blip r:embed="rId2"/>
          <a:srcRect l="74417" t="6019" r="10990" b="68250"/>
          <a:stretch>
            <a:fillRect/>
          </a:stretch>
        </p:blipFill>
        <p:spPr>
          <a:xfrm rot="5700000">
            <a:off x="11138090" y="3357043"/>
            <a:ext cx="823595" cy="817245"/>
          </a:xfrm>
          <a:prstGeom prst="rect">
            <a:avLst/>
          </a:prstGeom>
        </p:spPr>
      </p:pic>
      <p:pic>
        <p:nvPicPr>
          <p:cNvPr id="17" name="图片 16" descr="QQ图片20220106181402"/>
          <p:cNvPicPr>
            <a:picLocks noChangeAspect="1"/>
          </p:cNvPicPr>
          <p:nvPr/>
        </p:nvPicPr>
        <p:blipFill>
          <a:blip r:embed="rId2"/>
          <a:srcRect l="74417" t="6019" r="10990" b="68250"/>
          <a:stretch>
            <a:fillRect/>
          </a:stretch>
        </p:blipFill>
        <p:spPr>
          <a:xfrm rot="5700000">
            <a:off x="-51617" y="5676854"/>
            <a:ext cx="1261745" cy="12522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图片 2" descr="QQ图片20220106181402"/>
          <p:cNvPicPr>
            <a:picLocks noChangeAspect="1"/>
          </p:cNvPicPr>
          <p:nvPr/>
        </p:nvPicPr>
        <p:blipFill>
          <a:blip r:embed="rId2"/>
          <a:srcRect l="74417" t="6019" r="10990" b="68250"/>
          <a:stretch>
            <a:fillRect/>
          </a:stretch>
        </p:blipFill>
        <p:spPr>
          <a:xfrm rot="5700000">
            <a:off x="10840720" y="3601720"/>
            <a:ext cx="823595" cy="817245"/>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932180" y="2499360"/>
            <a:ext cx="823595" cy="817245"/>
          </a:xfrm>
          <a:prstGeom prst="rect">
            <a:avLst/>
          </a:prstGeom>
        </p:spPr>
      </p:pic>
      <p:pic>
        <p:nvPicPr>
          <p:cNvPr id="6" name="图片 5" descr="QQ图片20220106181402"/>
          <p:cNvPicPr>
            <a:picLocks noChangeAspect="1"/>
          </p:cNvPicPr>
          <p:nvPr/>
        </p:nvPicPr>
        <p:blipFill>
          <a:blip r:embed="rId2"/>
          <a:srcRect l="74417" t="6019" r="10990" b="68250"/>
          <a:stretch>
            <a:fillRect/>
          </a:stretch>
        </p:blipFill>
        <p:spPr>
          <a:xfrm rot="5700000">
            <a:off x="1520190" y="4836795"/>
            <a:ext cx="400685" cy="397510"/>
          </a:xfrm>
          <a:prstGeom prst="rect">
            <a:avLst/>
          </a:prstGeom>
        </p:spPr>
      </p:pic>
      <p:sp>
        <p:nvSpPr>
          <p:cNvPr id="20" name="文本框 19"/>
          <p:cNvSpPr txBox="1"/>
          <p:nvPr/>
        </p:nvSpPr>
        <p:spPr>
          <a:xfrm>
            <a:off x="4914265" y="2461895"/>
            <a:ext cx="4661090" cy="156845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1E3863"/>
                </a:solidFill>
                <a:effectLst/>
                <a:uLnTx/>
                <a:uFillTx/>
                <a:latin typeface="微软雅黑 Light" charset="0"/>
                <a:ea typeface="微软雅黑 Light" charset="0"/>
                <a:cs typeface="+mn-cs"/>
              </a:rPr>
              <a:t>研究内容和方法</a:t>
            </a:r>
            <a:endParaRPr kumimoji="0" lang="zh-CN" altLang="en-US" sz="4800" b="1" i="0" u="none" strike="noStrike" kern="1200" cap="none" spc="0" normalizeH="0" baseline="0" noProof="0" dirty="0">
              <a:ln>
                <a:noFill/>
              </a:ln>
              <a:solidFill>
                <a:srgbClr val="1E3863"/>
              </a:solidFill>
              <a:effectLst/>
              <a:uLnTx/>
              <a:uFillTx/>
              <a:latin typeface="微软雅黑 Light" charset="0"/>
              <a:ea typeface="微软雅黑 Light" charset="0"/>
              <a:cs typeface="+mn-cs"/>
            </a:endParaRPr>
          </a:p>
        </p:txBody>
      </p:sp>
      <p:sp>
        <p:nvSpPr>
          <p:cNvPr id="21" name="文本框 20"/>
          <p:cNvSpPr txBox="1"/>
          <p:nvPr/>
        </p:nvSpPr>
        <p:spPr>
          <a:xfrm>
            <a:off x="5933426" y="3513485"/>
            <a:ext cx="2622681" cy="368300"/>
          </a:xfrm>
          <a:prstGeom prst="rect">
            <a:avLst/>
          </a:prstGeom>
          <a:noFill/>
        </p:spPr>
        <p:txBody>
          <a:bodyPr wrap="square" rtlCol="0">
            <a:noAutofit/>
          </a:bodyPr>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微软雅黑 Light" charset="0"/>
                <a:ea typeface="微软雅黑 Light" charset="0"/>
                <a:cs typeface="微软雅黑 Light" charset="0"/>
              </a:rPr>
              <a:t>Research content and method</a:t>
            </a:r>
            <a:endParaRPr kumimoji="0" lang="en-US" altLang="zh-CN" sz="1400" b="0" i="0" u="none" strike="noStrike" kern="1200" cap="none" spc="0" normalizeH="0" baseline="0" noProof="0" dirty="0">
              <a:ln>
                <a:noFill/>
              </a:ln>
              <a:solidFill>
                <a:srgbClr val="000000"/>
              </a:solidFill>
              <a:effectLst/>
              <a:uLnTx/>
              <a:uFillTx/>
              <a:latin typeface="微软雅黑 Light" charset="0"/>
              <a:ea typeface="微软雅黑 Light" charset="0"/>
              <a:cs typeface="微软雅黑 Light" charset="0"/>
            </a:endParaRPr>
          </a:p>
        </p:txBody>
      </p:sp>
      <p:grpSp>
        <p:nvGrpSpPr>
          <p:cNvPr id="2" name="组合 1"/>
          <p:cNvGrpSpPr/>
          <p:nvPr/>
        </p:nvGrpSpPr>
        <p:grpSpPr>
          <a:xfrm>
            <a:off x="2051685" y="2009775"/>
            <a:ext cx="2747010" cy="3979545"/>
            <a:chOff x="2127" y="3222"/>
            <a:chExt cx="4326" cy="6267"/>
          </a:xfrm>
        </p:grpSpPr>
        <p:pic>
          <p:nvPicPr>
            <p:cNvPr id="5" name="图片 4" descr="QQ图片20220106181402"/>
            <p:cNvPicPr>
              <a:picLocks noChangeAspect="1"/>
            </p:cNvPicPr>
            <p:nvPr/>
          </p:nvPicPr>
          <p:blipFill>
            <a:blip r:embed="rId2"/>
            <a:srcRect l="74417" t="6019" r="10990" b="68250"/>
            <a:stretch>
              <a:fillRect/>
            </a:stretch>
          </p:blipFill>
          <p:spPr>
            <a:xfrm rot="5700000">
              <a:off x="2110" y="3238"/>
              <a:ext cx="4359" cy="4326"/>
            </a:xfrm>
            <a:prstGeom prst="rect">
              <a:avLst/>
            </a:prstGeom>
          </p:spPr>
        </p:pic>
        <p:sp>
          <p:nvSpPr>
            <p:cNvPr id="22" name="文本框 21"/>
            <p:cNvSpPr txBox="1"/>
            <p:nvPr/>
          </p:nvSpPr>
          <p:spPr>
            <a:xfrm>
              <a:off x="2802" y="3819"/>
              <a:ext cx="3497" cy="5670"/>
            </a:xfrm>
            <a:prstGeom prst="rect">
              <a:avLst/>
            </a:prstGeom>
            <a:noFill/>
          </p:spPr>
          <p:txBody>
            <a:bodyPr vert="horz"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rPr>
                <a:t>02</a:t>
              </a:r>
              <a:endPar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图片 2" descr="QQ图片20220106181402"/>
          <p:cNvPicPr>
            <a:picLocks noChangeAspect="1"/>
          </p:cNvPicPr>
          <p:nvPr/>
        </p:nvPicPr>
        <p:blipFill>
          <a:blip r:embed="rId2"/>
          <a:srcRect l="74417" t="6019" r="10990" b="68250"/>
          <a:stretch>
            <a:fillRect/>
          </a:stretch>
        </p:blipFill>
        <p:spPr>
          <a:xfrm rot="5700000">
            <a:off x="10840720" y="3601720"/>
            <a:ext cx="823595" cy="817245"/>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932180" y="2499360"/>
            <a:ext cx="823595" cy="817245"/>
          </a:xfrm>
          <a:prstGeom prst="rect">
            <a:avLst/>
          </a:prstGeom>
        </p:spPr>
      </p:pic>
      <p:pic>
        <p:nvPicPr>
          <p:cNvPr id="6" name="图片 5" descr="QQ图片20220106181402"/>
          <p:cNvPicPr>
            <a:picLocks noChangeAspect="1"/>
          </p:cNvPicPr>
          <p:nvPr/>
        </p:nvPicPr>
        <p:blipFill>
          <a:blip r:embed="rId2"/>
          <a:srcRect l="74417" t="6019" r="10990" b="68250"/>
          <a:stretch>
            <a:fillRect/>
          </a:stretch>
        </p:blipFill>
        <p:spPr>
          <a:xfrm rot="5700000">
            <a:off x="1520190" y="4836795"/>
            <a:ext cx="400685" cy="397510"/>
          </a:xfrm>
          <a:prstGeom prst="rect">
            <a:avLst/>
          </a:prstGeom>
        </p:spPr>
      </p:pic>
      <p:grpSp>
        <p:nvGrpSpPr>
          <p:cNvPr id="2" name="组合 1"/>
          <p:cNvGrpSpPr/>
          <p:nvPr/>
        </p:nvGrpSpPr>
        <p:grpSpPr>
          <a:xfrm>
            <a:off x="2051685" y="2009775"/>
            <a:ext cx="2747010" cy="3979545"/>
            <a:chOff x="2127" y="3222"/>
            <a:chExt cx="4326" cy="6267"/>
          </a:xfrm>
        </p:grpSpPr>
        <p:pic>
          <p:nvPicPr>
            <p:cNvPr id="5" name="图片 4" descr="QQ图片20220106181402"/>
            <p:cNvPicPr>
              <a:picLocks noChangeAspect="1"/>
            </p:cNvPicPr>
            <p:nvPr/>
          </p:nvPicPr>
          <p:blipFill>
            <a:blip r:embed="rId2"/>
            <a:srcRect l="74417" t="6019" r="10990" b="68250"/>
            <a:stretch>
              <a:fillRect/>
            </a:stretch>
          </p:blipFill>
          <p:spPr>
            <a:xfrm rot="5700000">
              <a:off x="2110" y="3238"/>
              <a:ext cx="4359" cy="4326"/>
            </a:xfrm>
            <a:prstGeom prst="rect">
              <a:avLst/>
            </a:prstGeom>
          </p:spPr>
        </p:pic>
        <p:sp>
          <p:nvSpPr>
            <p:cNvPr id="22" name="文本框 21"/>
            <p:cNvSpPr txBox="1"/>
            <p:nvPr/>
          </p:nvSpPr>
          <p:spPr>
            <a:xfrm>
              <a:off x="2802" y="3819"/>
              <a:ext cx="3497" cy="5670"/>
            </a:xfrm>
            <a:prstGeom prst="rect">
              <a:avLst/>
            </a:prstGeom>
            <a:noFill/>
          </p:spPr>
          <p:txBody>
            <a:bodyPr vert="horz"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endParaRPr>
            </a:p>
          </p:txBody>
        </p:sp>
      </p:grpSp>
      <p:sp>
        <p:nvSpPr>
          <p:cNvPr id="9" name="文本框 8"/>
          <p:cNvSpPr txBox="1"/>
          <p:nvPr userDrawn="1"/>
        </p:nvSpPr>
        <p:spPr>
          <a:xfrm>
            <a:off x="4958989" y="2266592"/>
            <a:ext cx="4746914" cy="3146137"/>
          </a:xfrm>
          <a:prstGeom prst="rect">
            <a:avLst/>
          </a:prstGeom>
        </p:spPr>
        <p:txBody>
          <a:bodyPr wrap="square" rtlCol="0">
            <a:noAutofit/>
          </a:bodyPr>
          <a:p>
            <a:pPr lvl="0" algn="just"/>
            <a:r>
              <a:rPr lang="zh-CN" altLang="en-US" b="1" noProof="0" dirty="0">
                <a:ln>
                  <a:noFill/>
                </a:ln>
                <a:solidFill>
                  <a:srgbClr val="24487D"/>
                </a:solidFill>
                <a:effectLst/>
                <a:uLnTx/>
                <a:uFillTx/>
                <a:latin typeface="微软雅黑 Light" charset="0"/>
                <a:ea typeface="微软雅黑 Light" charset="0"/>
                <a:cs typeface="微软雅黑 Light" charset="0"/>
              </a:rPr>
              <a:t>     本项目旨在利用JavaScript编写代码，以HTML文件的形式展现一个基于Microsoft VSCode项目的开源项目时序数据分析与可视化大屏。项目所需数据从开源工具集</a:t>
            </a:r>
            <a:r>
              <a:rPr lang="en-US" altLang="zh-CN" b="1" noProof="0" dirty="0">
                <a:ln>
                  <a:noFill/>
                </a:ln>
                <a:solidFill>
                  <a:srgbClr val="24487D"/>
                </a:solidFill>
                <a:effectLst/>
                <a:uLnTx/>
                <a:uFillTx/>
                <a:latin typeface="微软雅黑 Light" charset="0"/>
                <a:ea typeface="微软雅黑 Light" charset="0"/>
                <a:cs typeface="微软雅黑 Light" charset="0"/>
              </a:rPr>
              <a:t>OpenDigger</a:t>
            </a:r>
            <a:r>
              <a:rPr lang="zh-CN" altLang="en-US" b="1" noProof="0" dirty="0">
                <a:ln>
                  <a:noFill/>
                </a:ln>
                <a:solidFill>
                  <a:srgbClr val="24487D"/>
                </a:solidFill>
                <a:effectLst/>
                <a:uLnTx/>
                <a:uFillTx/>
                <a:latin typeface="微软雅黑 Light" charset="0"/>
                <a:ea typeface="微软雅黑 Light" charset="0"/>
                <a:cs typeface="微软雅黑 Light" charset="0"/>
              </a:rPr>
              <a:t>中获取，</a:t>
            </a:r>
            <a:r>
              <a:rPr lang="zh-CN" altLang="en-US" b="1" noProof="0" dirty="0">
                <a:ln>
                  <a:noFill/>
                </a:ln>
                <a:solidFill>
                  <a:srgbClr val="24487D"/>
                </a:solidFill>
                <a:uLnTx/>
                <a:uFillTx/>
                <a:latin typeface="微软雅黑 Light" charset="0"/>
                <a:ea typeface="微软雅黑 Light" charset="0"/>
              </a:rPr>
              <a:t>并</a:t>
            </a:r>
            <a:r>
              <a:rPr lang="zh-CN" altLang="en-US" b="1" noProof="0" dirty="0">
                <a:ln>
                  <a:noFill/>
                </a:ln>
                <a:solidFill>
                  <a:srgbClr val="24487D"/>
                </a:solidFill>
                <a:effectLst/>
                <a:uLnTx/>
                <a:uFillTx/>
                <a:latin typeface="微软雅黑 Light" charset="0"/>
                <a:ea typeface="微软雅黑 Light" charset="0"/>
                <a:cs typeface="微软雅黑 Light" charset="0"/>
              </a:rPr>
              <a:t>进行预处理以满足分析需求。通过本项目，我们将深入分析VSCode项目的时序数据，揭示项目的开发活跃度、受关注度等关键信息，并以可视化大屏的形式直观展示分析结果。</a:t>
            </a:r>
            <a:endParaRPr lang="zh-CN" altLang="en-US" b="1" noProof="0" dirty="0">
              <a:ln>
                <a:noFill/>
              </a:ln>
              <a:solidFill>
                <a:srgbClr val="24487D"/>
              </a:solidFill>
              <a:effectLst/>
              <a:uLnTx/>
              <a:uFillTx/>
              <a:latin typeface="微软雅黑 Light" charset="0"/>
              <a:ea typeface="微软雅黑 Light" charset="0"/>
              <a:cs typeface="微软雅黑 Light" charset="0"/>
            </a:endParaRPr>
          </a:p>
        </p:txBody>
      </p:sp>
      <p:sp>
        <p:nvSpPr>
          <p:cNvPr id="57" name="文本框 56"/>
          <p:cNvSpPr txBox="1"/>
          <p:nvPr/>
        </p:nvSpPr>
        <p:spPr>
          <a:xfrm>
            <a:off x="4353974" y="731052"/>
            <a:ext cx="3162300" cy="518432"/>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24487D"/>
                </a:solidFill>
                <a:effectLst/>
                <a:uLnTx/>
                <a:uFillTx/>
                <a:latin typeface="微软雅黑 Light" charset="0"/>
                <a:ea typeface="微软雅黑 Light" charset="0"/>
                <a:cs typeface="+mn-ea"/>
                <a:sym typeface="+mn-lt"/>
              </a:rPr>
              <a:t>项目内容</a:t>
            </a:r>
            <a:endParaRPr kumimoji="0" lang="zh-CN" altLang="en-US" sz="3200" b="1" i="0" u="none" strike="noStrike" kern="1200" cap="none" spc="0" normalizeH="0" baseline="0" noProof="0" dirty="0">
              <a:ln>
                <a:noFill/>
              </a:ln>
              <a:solidFill>
                <a:srgbClr val="24487D"/>
              </a:solidFill>
              <a:effectLst/>
              <a:uLnTx/>
              <a:uFillTx/>
              <a:latin typeface="微软雅黑 Light" charset="0"/>
              <a:ea typeface="微软雅黑 Light" charset="0"/>
              <a:cs typeface="+mn-ea"/>
              <a:sym typeface="+mn-lt"/>
            </a:endParaRPr>
          </a:p>
        </p:txBody>
      </p:sp>
      <p:pic>
        <p:nvPicPr>
          <p:cNvPr id="10" name="图片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0361" y="2568335"/>
            <a:ext cx="1650223" cy="16502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7" name="文本框 56"/>
          <p:cNvSpPr txBox="1"/>
          <p:nvPr/>
        </p:nvSpPr>
        <p:spPr>
          <a:xfrm>
            <a:off x="4773658" y="506961"/>
            <a:ext cx="2644775" cy="58356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项目方法</a:t>
            </a:r>
            <a:endParaRPr kumimoji="0" lang="zh-CN" altLang="en-US" sz="32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5" name="椭圆 4"/>
          <p:cNvSpPr/>
          <p:nvPr/>
        </p:nvSpPr>
        <p:spPr>
          <a:xfrm>
            <a:off x="2060245" y="1284216"/>
            <a:ext cx="1025356" cy="1025356"/>
          </a:xfrm>
          <a:prstGeom prst="ellipse">
            <a:avLst/>
          </a:prstGeom>
          <a:solidFill>
            <a:srgbClr val="24487D"/>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01</a:t>
            </a:r>
            <a:endParaRPr kumimoji="0" lang="en-US" altLang="zh-CN" sz="2800" b="0" i="0" u="none" strike="noStrike" kern="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8" name="文本框1"/>
          <p:cNvSpPr txBox="1"/>
          <p:nvPr/>
        </p:nvSpPr>
        <p:spPr>
          <a:xfrm>
            <a:off x="3304679" y="1504914"/>
            <a:ext cx="3260163" cy="400050"/>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数据预处理</a:t>
            </a:r>
            <a:endParaRPr kumimoji="0" lang="zh-CN" altLang="en-US" sz="2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9" name="文本框2"/>
          <p:cNvSpPr/>
          <p:nvPr/>
        </p:nvSpPr>
        <p:spPr>
          <a:xfrm>
            <a:off x="1275495" y="2444989"/>
            <a:ext cx="9641050" cy="3448077"/>
          </a:xfrm>
          <a:prstGeom prst="rect">
            <a:avLst/>
          </a:prstGeom>
        </p:spPr>
        <p:txBody>
          <a:bodyPr wrap="square">
            <a:noAutofit/>
          </a:bodyPr>
          <a:p>
            <a:pPr marL="171450" marR="0" lvl="0" indent="-171450" algn="l" defTabSz="914400" rtl="0" eaLnBrk="1" fontAlgn="auto" latinLnBrk="0" hangingPunct="1">
              <a:lnSpc>
                <a:spcPct val="150000"/>
              </a:lnSpc>
              <a:spcBef>
                <a:spcPts val="1150"/>
              </a:spcBef>
              <a:spcAft>
                <a:spcPts val="0"/>
              </a:spcAft>
              <a:buClrTx/>
              <a:buSzTx/>
              <a:buFont typeface="Wingdings" charset="0"/>
              <a:buChar char="u"/>
              <a:defRPr/>
            </a:pPr>
            <a:r>
              <a:rPr kumimoji="0" lang="zh-CN" altLang="en-US" sz="2000" b="1"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选取数据集。</a:t>
            </a:r>
            <a:endParaRPr kumimoji="0" lang="zh-CN" altLang="en-US" sz="2000" b="1"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R="0" lvl="0" indent="0" algn="l" defTabSz="914400" rtl="0" eaLnBrk="1" fontAlgn="auto" latinLnBrk="0" hangingPunct="1">
              <a:lnSpc>
                <a:spcPct val="150000"/>
              </a:lnSpc>
              <a:spcBef>
                <a:spcPts val="1150"/>
              </a:spcBef>
              <a:spcAft>
                <a:spcPts val="0"/>
              </a:spcAft>
              <a:buClrTx/>
              <a:buSzTx/>
              <a:buNone/>
              <a:defRPr/>
            </a:pPr>
            <a:r>
              <a:rPr lang="zh-CN" altLang="en-US" b="1" kern="0" spc="-40" noProof="0" dirty="0">
                <a:ln>
                  <a:noFill/>
                </a:ln>
                <a:solidFill>
                  <a:srgbClr val="24487D"/>
                </a:solidFill>
                <a:effectLst/>
                <a:uLnTx/>
                <a:uFillTx/>
                <a:latin typeface="微软雅黑 Light" charset="0"/>
                <a:ea typeface="微软雅黑 Light" charset="0"/>
                <a:cs typeface="微软雅黑 Light" charset="0"/>
                <a:sym typeface="+mn-lt"/>
              </a:rPr>
              <a:t> </a:t>
            </a:r>
            <a:r>
              <a:rPr kumimoji="0" lang="zh-CN" altLang="en-US"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根据分析目的，从</a:t>
            </a:r>
            <a:r>
              <a:rPr kumimoji="0" lang="en-US" altLang="zh-CN"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OpenDigger</a:t>
            </a:r>
            <a:r>
              <a:rPr kumimoji="0" lang="zh-CN" altLang="en-US"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上选取需要的</a:t>
            </a:r>
            <a:r>
              <a:rPr kumimoji="0" lang="en-US" altLang="zh-CN"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VSCode</a:t>
            </a:r>
            <a:r>
              <a:rPr kumimoji="0" lang="zh-CN" altLang="en-US"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的数据集。</a:t>
            </a:r>
            <a:endParaRPr kumimoji="0" lang="zh-CN" altLang="en-US"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L="171450" marR="0" lvl="0" indent="-171450" algn="l" defTabSz="914400" rtl="0" eaLnBrk="1" fontAlgn="auto" latinLnBrk="0" hangingPunct="1">
              <a:lnSpc>
                <a:spcPct val="150000"/>
              </a:lnSpc>
              <a:spcBef>
                <a:spcPts val="1150"/>
              </a:spcBef>
              <a:spcAft>
                <a:spcPts val="0"/>
              </a:spcAft>
              <a:buClrTx/>
              <a:buSzTx/>
              <a:buFont typeface="Wingdings" charset="0"/>
              <a:buChar char="u"/>
              <a:defRPr/>
            </a:pPr>
            <a:r>
              <a:rPr kumimoji="0" lang="zh-CN" altLang="en-US" sz="2000" b="1"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对数据进行清洗和整理</a:t>
            </a:r>
            <a:r>
              <a:rPr kumimoji="0" lang="zh-CN" altLang="en-US" b="1"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a:t>
            </a:r>
            <a:endParaRPr kumimoji="0" lang="zh-CN" altLang="en-US" b="1"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R="0" lvl="0" indent="0" algn="l" defTabSz="914400" rtl="0" eaLnBrk="1" fontAlgn="auto" latinLnBrk="0" hangingPunct="1">
              <a:lnSpc>
                <a:spcPct val="150000"/>
              </a:lnSpc>
              <a:spcBef>
                <a:spcPts val="1150"/>
              </a:spcBef>
              <a:spcAft>
                <a:spcPts val="0"/>
              </a:spcAft>
              <a:buClrTx/>
              <a:buSzTx/>
              <a:buNone/>
              <a:defRPr/>
            </a:pPr>
            <a:r>
              <a:rPr kumimoji="0" lang="zh-CN" altLang="en-US"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识别并处理数据中的缺失值、去除重复记录等，确保数据的准确性和一致性。</a:t>
            </a:r>
            <a:endParaRPr kumimoji="0" lang="zh-CN" altLang="en-US"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L="171450" marR="0" lvl="0" indent="-171450" algn="l" defTabSz="914400" rtl="0" eaLnBrk="1" fontAlgn="auto" latinLnBrk="0" hangingPunct="1">
              <a:lnSpc>
                <a:spcPct val="150000"/>
              </a:lnSpc>
              <a:spcBef>
                <a:spcPts val="1150"/>
              </a:spcBef>
              <a:spcAft>
                <a:spcPts val="0"/>
              </a:spcAft>
              <a:buClrTx/>
              <a:buSzTx/>
              <a:buFont typeface="Wingdings" charset="0"/>
              <a:buChar char="u"/>
              <a:defRPr/>
            </a:pPr>
            <a:r>
              <a:rPr kumimoji="0" lang="zh-CN" altLang="en-US" sz="2000" b="1"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对数据进行格式化处理</a:t>
            </a:r>
            <a:r>
              <a:rPr kumimoji="0" lang="zh-CN" altLang="en-US" b="1"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a:t>
            </a:r>
            <a:endParaRPr kumimoji="0" lang="zh-CN" altLang="en-US" b="1"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a:p>
            <a:pPr marR="0" lvl="0" indent="0" algn="l" defTabSz="914400" rtl="0" eaLnBrk="1" fontAlgn="auto" latinLnBrk="0" hangingPunct="1">
              <a:lnSpc>
                <a:spcPct val="150000"/>
              </a:lnSpc>
              <a:spcBef>
                <a:spcPts val="1150"/>
              </a:spcBef>
              <a:spcAft>
                <a:spcPts val="0"/>
              </a:spcAft>
              <a:buClrTx/>
              <a:buSzTx/>
              <a:buNone/>
              <a:defRPr/>
            </a:pPr>
            <a:r>
              <a:rPr lang="zh-CN" altLang="en-US" b="1" kern="0" spc="-40" noProof="0" dirty="0">
                <a:ln>
                  <a:noFill/>
                </a:ln>
                <a:solidFill>
                  <a:srgbClr val="24487D"/>
                </a:solidFill>
                <a:effectLst/>
                <a:uLnTx/>
                <a:uFillTx/>
                <a:latin typeface="微软雅黑 Light" charset="0"/>
                <a:ea typeface="微软雅黑 Light" charset="0"/>
                <a:cs typeface="微软雅黑 Light" charset="0"/>
                <a:sym typeface="+mn-lt"/>
              </a:rPr>
              <a:t> </a:t>
            </a:r>
            <a:r>
              <a:rPr kumimoji="0" lang="zh-CN" altLang="en-US"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rPr>
              <a:t>根据分析需求，将数据按照时间粒度分段处理，或转化为适合分析的格式，以便进行时序分析。</a:t>
            </a:r>
            <a:endParaRPr kumimoji="0" lang="zh-CN" altLang="en-US" i="0" u="none" strike="noStrike" kern="0" cap="none" spc="-40" normalizeH="0" baseline="0" noProof="0" dirty="0">
              <a:ln>
                <a:noFill/>
              </a:ln>
              <a:solidFill>
                <a:srgbClr val="24487D"/>
              </a:solidFill>
              <a:effectLst/>
              <a:uLnTx/>
              <a:uFillTx/>
              <a:latin typeface="微软雅黑 Light" charset="0"/>
              <a:ea typeface="微软雅黑 Light" charset="0"/>
              <a:cs typeface="微软雅黑 Light" charset="0"/>
              <a:sym typeface="+mn-lt"/>
            </a:endParaRPr>
          </a:p>
        </p:txBody>
      </p:sp>
    </p:spTree>
  </p:cSld>
  <p:clrMapOvr>
    <a:masterClrMapping/>
  </p:clrMapOvr>
</p:sld>
</file>

<file path=ppt/tags/tag1.xml><?xml version="1.0" encoding="utf-8"?>
<p:tagLst xmlns:p="http://schemas.openxmlformats.org/presentationml/2006/main">
  <p:tag name="KSO_WM_DIAGRAM_VIRTUALLY_FRAME" val="{&quot;height&quot;:178.55,&quot;left&quot;:142.94110236220473,&quot;top&quot;:239.5,&quot;width&quot;:741.6588976377952}"/>
</p:tagLst>
</file>

<file path=ppt/tags/tag10.xml><?xml version="1.0" encoding="utf-8"?>
<p:tagLst xmlns:p="http://schemas.openxmlformats.org/presentationml/2006/main">
  <p:tag name="KSO_WM_DIAGRAM_VIRTUALLY_FRAME" val="{&quot;height&quot;:178.55,&quot;left&quot;:142.94110236220473,&quot;top&quot;:239.5,&quot;width&quot;:741.6588976377952}"/>
</p:tagLst>
</file>

<file path=ppt/tags/tag11.xml><?xml version="1.0" encoding="utf-8"?>
<p:tagLst xmlns:p="http://schemas.openxmlformats.org/presentationml/2006/main">
  <p:tag name="KSO_WM_DIAGRAM_VIRTUALLY_FRAME" val="{&quot;height&quot;:178.55,&quot;left&quot;:142.94110236220473,&quot;top&quot;:239.5,&quot;width&quot;:741.6588976377952}"/>
</p:tagLst>
</file>

<file path=ppt/tags/tag12.xml><?xml version="1.0" encoding="utf-8"?>
<p:tagLst xmlns:p="http://schemas.openxmlformats.org/presentationml/2006/main">
  <p:tag name="KSO_WM_DIAGRAM_VIRTUALLY_FRAME" val="{&quot;height&quot;:178.55,&quot;left&quot;:142.94110236220473,&quot;top&quot;:239.5,&quot;width&quot;:741.6588976377952}"/>
</p:tagLst>
</file>

<file path=ppt/tags/tag13.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35_2*l_h_i*1_1_1"/>
  <p:tag name="KSO_WM_TEMPLATE_CATEGORY" val="diagram"/>
  <p:tag name="KSO_WM_TEMPLATE_INDEX" val="20228035"/>
  <p:tag name="KSO_WM_UNIT_LAYERLEVEL" val="1_1_1"/>
  <p:tag name="KSO_WM_TAG_VERSION" val="1.0"/>
  <p:tag name="KSO_WM_BEAUTIFY_FLAG" val="#wm#"/>
</p:tagLst>
</file>

<file path=ppt/tags/tag14.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28035_2*a*1"/>
  <p:tag name="KSO_WM_TEMPLATE_CATEGORY" val="diagram"/>
  <p:tag name="KSO_WM_TEMPLATE_INDEX" val="20228035"/>
  <p:tag name="KSO_WM_UNIT_LAYERLEVEL" val="1"/>
  <p:tag name="KSO_WM_TAG_VERSION" val="1.0"/>
  <p:tag name="KSO_WM_BEAUTIFY_FLAG" val="#wm#"/>
</p:tagLst>
</file>

<file path=ppt/tags/tag15.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35_2*l_h_i*1_3_1"/>
  <p:tag name="KSO_WM_TEMPLATE_CATEGORY" val="diagram"/>
  <p:tag name="KSO_WM_TEMPLATE_INDEX" val="20228035"/>
  <p:tag name="KSO_WM_UNIT_LAYERLEVEL" val="1_1_1"/>
  <p:tag name="KSO_WM_TAG_VERSION" val="1.0"/>
  <p:tag name="KSO_WM_BEAUTIFY_FLAG" val="#wm#"/>
</p:tagLst>
</file>

<file path=ppt/tags/tag1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35_2*l_h_a*1_2_1"/>
  <p:tag name="KSO_WM_TEMPLATE_CATEGORY" val="diagram"/>
  <p:tag name="KSO_WM_TEMPLATE_INDEX" val="20228035"/>
  <p:tag name="KSO_WM_UNIT_LAYERLEVEL" val="1_1_1"/>
  <p:tag name="KSO_WM_TAG_VERSION" val="1.0"/>
  <p:tag name="KSO_WM_BEAUTIFY_FLAG" val="#wm#"/>
</p:tagLst>
</file>

<file path=ppt/tags/tag17.xml><?xml version="1.0" encoding="utf-8"?>
<p:tagLst xmlns:p="http://schemas.openxmlformats.org/presentationml/2006/main">
  <p:tag name="KSO_WM_UNIT_TEXT_FILL_FORE_SCHEMECOLOR_INDEX_BRIGHTNESS" val="0.5"/>
  <p:tag name="KSO_WM_UNIT_TEXT_FILL_FORE_SCHEMECOLOR_INDEX" val="13"/>
  <p:tag name="KSO_WM_UNIT_TEXT_FILL_TYPE" val="1"/>
  <p:tag name="KSO_WM_UNIT_SUBTYPE" val="a"/>
  <p:tag name="KSO_WM_UNIT_PRESET_TEXT" val="单击此处输入你的正文，文字是您思想的提炼，为了最终演示发布的良好效果"/>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035_2*l_h_f*1_2_1"/>
  <p:tag name="KSO_WM_TEMPLATE_CATEGORY" val="diagram"/>
  <p:tag name="KSO_WM_TEMPLATE_INDEX" val="20228035"/>
  <p:tag name="KSO_WM_UNIT_LAYERLEVEL" val="1_1_1"/>
  <p:tag name="KSO_WM_TAG_VERSION" val="1.0"/>
  <p:tag name="KSO_WM_BEAUTIFY_FLAG" val="#wm#"/>
</p:tagLst>
</file>

<file path=ppt/tags/tag1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35_2*l_h_a*1_3_1"/>
  <p:tag name="KSO_WM_TEMPLATE_CATEGORY" val="diagram"/>
  <p:tag name="KSO_WM_TEMPLATE_INDEX" val="20228035"/>
  <p:tag name="KSO_WM_UNIT_LAYERLEVEL" val="1_1_1"/>
  <p:tag name="KSO_WM_TAG_VERSION" val="1.0"/>
  <p:tag name="KSO_WM_BEAUTIFY_FLAG" val="#wm#"/>
</p:tagLst>
</file>

<file path=ppt/tags/tag19.xml><?xml version="1.0" encoding="utf-8"?>
<p:tagLst xmlns:p="http://schemas.openxmlformats.org/presentationml/2006/main">
  <p:tag name="KSO_WM_UNIT_TEXT_FILL_FORE_SCHEMECOLOR_INDEX_BRIGHTNESS" val="0.5"/>
  <p:tag name="KSO_WM_UNIT_TEXT_FILL_FORE_SCHEMECOLOR_INDEX" val="13"/>
  <p:tag name="KSO_WM_UNIT_TEXT_FILL_TYPE" val="1"/>
  <p:tag name="KSO_WM_UNIT_SUBTYPE" val="a"/>
  <p:tag name="KSO_WM_UNIT_PRESET_TEXT" val="单击此处输入你的正文，文字是您思想的提炼，为了最终演示发布的良好效果"/>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035_2*l_h_f*1_3_1"/>
  <p:tag name="KSO_WM_TEMPLATE_CATEGORY" val="diagram"/>
  <p:tag name="KSO_WM_TEMPLATE_INDEX" val="20228035"/>
  <p:tag name="KSO_WM_UNIT_LAYERLEVEL" val="1_1_1"/>
  <p:tag name="KSO_WM_TAG_VERSION" val="1.0"/>
  <p:tag name="KSO_WM_BEAUTIFY_FLAG" val="#wm#"/>
</p:tagLst>
</file>

<file path=ppt/tags/tag2.xml><?xml version="1.0" encoding="utf-8"?>
<p:tagLst xmlns:p="http://schemas.openxmlformats.org/presentationml/2006/main">
  <p:tag name="KSO_WM_DIAGRAM_VIRTUALLY_FRAME" val="{&quot;height&quot;:178.55,&quot;left&quot;:142.94110236220473,&quot;top&quot;:239.5,&quot;width&quot;:741.6588976377952}"/>
</p:tagLst>
</file>

<file path=ppt/tags/tag2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35_2*l_h_a*1_1_1"/>
  <p:tag name="KSO_WM_TEMPLATE_CATEGORY" val="diagram"/>
  <p:tag name="KSO_WM_TEMPLATE_INDEX" val="20228035"/>
  <p:tag name="KSO_WM_UNIT_LAYERLEVEL" val="1_1_1"/>
  <p:tag name="KSO_WM_TAG_VERSION" val="1.0"/>
  <p:tag name="KSO_WM_BEAUTIFY_FLAG" val="#wm#"/>
</p:tagLst>
</file>

<file path=ppt/tags/tag21.xml><?xml version="1.0" encoding="utf-8"?>
<p:tagLst xmlns:p="http://schemas.openxmlformats.org/presentationml/2006/main">
  <p:tag name="KSO_WM_UNIT_TEXT_FILL_FORE_SCHEMECOLOR_INDEX_BRIGHTNESS" val="0.5"/>
  <p:tag name="KSO_WM_UNIT_TEXT_FILL_FORE_SCHEMECOLOR_INDEX" val="13"/>
  <p:tag name="KSO_WM_UNIT_TEXT_FILL_TYPE" val="1"/>
  <p:tag name="KSO_WM_UNIT_SUBTYPE" val="a"/>
  <p:tag name="KSO_WM_UNIT_PRESET_TEXT" val="单击此处输入你的正文，文字是您思想的提炼，为了最终演示发布的良好效果"/>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35_2*l_h_f*1_1_1"/>
  <p:tag name="KSO_WM_TEMPLATE_CATEGORY" val="diagram"/>
  <p:tag name="KSO_WM_TEMPLATE_INDEX" val="20228035"/>
  <p:tag name="KSO_WM_UNIT_LAYERLEVEL" val="1_1_1"/>
  <p:tag name="KSO_WM_TAG_VERSION" val="1.0"/>
  <p:tag name="KSO_WM_BEAUTIFY_FLAG" val="#wm#"/>
</p:tagLst>
</file>

<file path=ppt/tags/tag2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035_2*l_h_a*1_4_1"/>
  <p:tag name="KSO_WM_TEMPLATE_CATEGORY" val="diagram"/>
  <p:tag name="KSO_WM_TEMPLATE_INDEX" val="20228035"/>
  <p:tag name="KSO_WM_UNIT_LAYERLEVEL" val="1_1_1"/>
  <p:tag name="KSO_WM_TAG_VERSION" val="1.0"/>
  <p:tag name="KSO_WM_BEAUTIFY_FLAG" val="#wm#"/>
</p:tagLst>
</file>

<file path=ppt/tags/tag23.xml><?xml version="1.0" encoding="utf-8"?>
<p:tagLst xmlns:p="http://schemas.openxmlformats.org/presentationml/2006/main">
  <p:tag name="KSO_WM_UNIT_TEXT_FILL_FORE_SCHEMECOLOR_INDEX_BRIGHTNESS" val="0.5"/>
  <p:tag name="KSO_WM_UNIT_TEXT_FILL_FORE_SCHEMECOLOR_INDEX" val="13"/>
  <p:tag name="KSO_WM_UNIT_TEXT_FILL_TYPE" val="1"/>
  <p:tag name="KSO_WM_UNIT_SUBTYPE" val="a"/>
  <p:tag name="KSO_WM_UNIT_PRESET_TEXT" val="单击此处输入你的正文，文字是您思想的提炼，为了最终演示发布的良好效果"/>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035_2*l_h_f*1_4_1"/>
  <p:tag name="KSO_WM_TEMPLATE_CATEGORY" val="diagram"/>
  <p:tag name="KSO_WM_TEMPLATE_INDEX" val="20228035"/>
  <p:tag name="KSO_WM_UNIT_LAYERLEVEL" val="1_1_1"/>
  <p:tag name="KSO_WM_TAG_VERSION" val="1.0"/>
  <p:tag name="KSO_WM_BEAUTIFY_FLAG" val="#wm#"/>
</p:tagLst>
</file>

<file path=ppt/tags/tag24.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35_2*l_h_i*1_2_1"/>
  <p:tag name="KSO_WM_TEMPLATE_CATEGORY" val="diagram"/>
  <p:tag name="KSO_WM_TEMPLATE_INDEX" val="20228035"/>
  <p:tag name="KSO_WM_UNIT_LAYERLEVEL" val="1_1_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35_2*l_h_i*1_2_2"/>
  <p:tag name="KSO_WM_TEMPLATE_CATEGORY" val="diagram"/>
  <p:tag name="KSO_WM_TEMPLATE_INDEX" val="20228035"/>
  <p:tag name="KSO_WM_UNIT_LAYERLEVEL" val="1_1_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35_2*l_h_i*1_1_2"/>
  <p:tag name="KSO_WM_TEMPLATE_CATEGORY" val="diagram"/>
  <p:tag name="KSO_WM_TEMPLATE_INDEX" val="20228035"/>
  <p:tag name="KSO_WM_UNIT_LAYERLEVEL" val="1_1_1"/>
  <p:tag name="KSO_WM_TAG_VERSION" val="1.0"/>
  <p:tag name="KSO_WM_BEAUTIFY_FLAG" val="#wm#"/>
</p:tagLst>
</file>

<file path=ppt/tags/tag27.xml><?xml version="1.0" encoding="utf-8"?>
<p:tagLst xmlns:p="http://schemas.openxmlformats.org/presentationml/2006/main">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35_2*l_h_i*1_4_1"/>
  <p:tag name="KSO_WM_TEMPLATE_CATEGORY" val="diagram"/>
  <p:tag name="KSO_WM_TEMPLATE_INDEX" val="20228035"/>
  <p:tag name="KSO_WM_UNIT_LAYERLEVEL" val="1_1_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035_2*l_h_i*1_4_2"/>
  <p:tag name="KSO_WM_TEMPLATE_CATEGORY" val="diagram"/>
  <p:tag name="KSO_WM_TEMPLATE_INDEX" val="20228035"/>
  <p:tag name="KSO_WM_UNIT_LAYERLEVEL" val="1_1_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035_2*l_h_i*1_3_2"/>
  <p:tag name="KSO_WM_TEMPLATE_CATEGORY" val="diagram"/>
  <p:tag name="KSO_WM_TEMPLATE_INDEX" val="20228035"/>
  <p:tag name="KSO_WM_UNIT_LAYERLEVEL" val="1_1_1"/>
  <p:tag name="KSO_WM_TAG_VERSION" val="1.0"/>
  <p:tag name="KSO_WM_BEAUTIFY_FLAG" val="#wm#"/>
</p:tagLst>
</file>

<file path=ppt/tags/tag3.xml><?xml version="1.0" encoding="utf-8"?>
<p:tagLst xmlns:p="http://schemas.openxmlformats.org/presentationml/2006/main">
  <p:tag name="KSO_WM_DIAGRAM_VIRTUALLY_FRAME" val="{&quot;height&quot;:178.55,&quot;left&quot;:142.94110236220473,&quot;top&quot;:239.5,&quot;width&quot;:741.6588976377952}"/>
</p:tagLst>
</file>

<file path=ppt/tags/tag30.xml><?xml version="1.0" encoding="utf-8"?>
<p:tagLst xmlns:p="http://schemas.openxmlformats.org/presentationml/2006/main">
  <p:tag name="KSO_WM_UNIT_VALUE" val="103*103"/>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28035_2*l_h_x*1_4_1"/>
  <p:tag name="KSO_WM_TEMPLATE_CATEGORY" val="diagram"/>
  <p:tag name="KSO_WM_TEMPLATE_INDEX" val="20228035"/>
  <p:tag name="KSO_WM_UNIT_LAYERLEVEL" val="1_1_1"/>
  <p:tag name="KSO_WM_TAG_VERSION" val="1.0"/>
  <p:tag name="KSO_WM_BEAUTIFY_FLAG" val="#wm#"/>
</p:tagLst>
</file>

<file path=ppt/tags/tag31.xml><?xml version="1.0" encoding="utf-8"?>
<p:tagLst xmlns:p="http://schemas.openxmlformats.org/presentationml/2006/main">
  <p:tag name="KSO_WM_UNIT_VALUE" val="103*103"/>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8035_2*l_h_x*1_1_1"/>
  <p:tag name="KSO_WM_TEMPLATE_CATEGORY" val="diagram"/>
  <p:tag name="KSO_WM_TEMPLATE_INDEX" val="20228035"/>
  <p:tag name="KSO_WM_UNIT_LAYERLEVEL" val="1_1_1"/>
  <p:tag name="KSO_WM_TAG_VERSION" val="1.0"/>
  <p:tag name="KSO_WM_BEAUTIFY_FLAG" val="#wm#"/>
</p:tagLst>
</file>

<file path=ppt/tags/tag32.xml><?xml version="1.0" encoding="utf-8"?>
<p:tagLst xmlns:p="http://schemas.openxmlformats.org/presentationml/2006/main">
  <p:tag name="KSO_WM_UNIT_VALUE" val="103*103"/>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8035_2*l_h_x*1_2_1"/>
  <p:tag name="KSO_WM_TEMPLATE_CATEGORY" val="diagram"/>
  <p:tag name="KSO_WM_TEMPLATE_INDEX" val="20228035"/>
  <p:tag name="KSO_WM_UNIT_LAYERLEVEL" val="1_1_1"/>
  <p:tag name="KSO_WM_TAG_VERSION" val="1.0"/>
  <p:tag name="KSO_WM_BEAUTIFY_FLAG" val="#wm#"/>
</p:tagLst>
</file>

<file path=ppt/tags/tag33.xml><?xml version="1.0" encoding="utf-8"?>
<p:tagLst xmlns:p="http://schemas.openxmlformats.org/presentationml/2006/main">
  <p:tag name="KSO_WM_UNIT_VALUE" val="103*103"/>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8035_2*l_h_x*1_3_1"/>
  <p:tag name="KSO_WM_TEMPLATE_CATEGORY" val="diagram"/>
  <p:tag name="KSO_WM_TEMPLATE_INDEX" val="20228035"/>
  <p:tag name="KSO_WM_UNIT_LAYERLEVEL" val="1_1_1"/>
  <p:tag name="KSO_WM_TAG_VERSION" val="1.0"/>
  <p:tag name="KSO_WM_BEAUTIFY_FLAG" val="#wm#"/>
</p:tagLst>
</file>

<file path=ppt/tags/tag34.xml><?xml version="1.0" encoding="utf-8"?>
<p:tagLst xmlns:p="http://schemas.openxmlformats.org/presentationml/2006/main">
  <p:tag name="MH" val="20151107235320"/>
  <p:tag name="MH_LIBRARY" val="GRAPHIC"/>
  <p:tag name="MH_TYPE" val="Other"/>
  <p:tag name="MH_ORDER" val="1"/>
</p:tagLst>
</file>

<file path=ppt/tags/tag35.xml><?xml version="1.0" encoding="utf-8"?>
<p:tagLst xmlns:p="http://schemas.openxmlformats.org/presentationml/2006/main">
  <p:tag name="MH" val="20151107122905"/>
  <p:tag name="MH_LIBRARY" val="GRAPHIC"/>
  <p:tag name="MH_TYPE" val="SubTitle"/>
  <p:tag name="MH_ORDER" val="8"/>
</p:tagLst>
</file>

<file path=ppt/tags/tag36.xml><?xml version="1.0" encoding="utf-8"?>
<p:tagLst xmlns:p="http://schemas.openxmlformats.org/presentationml/2006/main">
  <p:tag name="MH" val="20151107235320"/>
  <p:tag name="MH_LIBRARY" val="GRAPHIC"/>
  <p:tag name="MH_TYPE" val="Other"/>
  <p:tag name="MH_ORDER" val="1"/>
</p:tagLst>
</file>

<file path=ppt/tags/tag37.xml><?xml version="1.0" encoding="utf-8"?>
<p:tagLst xmlns:p="http://schemas.openxmlformats.org/presentationml/2006/main">
  <p:tag name="MH" val="20151107122905"/>
  <p:tag name="MH_LIBRARY" val="GRAPHIC"/>
  <p:tag name="MH_TYPE" val="SubTitle"/>
  <p:tag name="MH_ORDER" val="8"/>
</p:tagLst>
</file>

<file path=ppt/tags/tag38.xml><?xml version="1.0" encoding="utf-8"?>
<p:tagLst xmlns:p="http://schemas.openxmlformats.org/presentationml/2006/main">
  <p:tag name="MH" val="20151107235320"/>
  <p:tag name="MH_LIBRARY" val="GRAPHIC"/>
  <p:tag name="MH_TYPE" val="Other"/>
  <p:tag name="MH_ORDER" val="1"/>
</p:tagLst>
</file>

<file path=ppt/tags/tag39.xml><?xml version="1.0" encoding="utf-8"?>
<p:tagLst xmlns:p="http://schemas.openxmlformats.org/presentationml/2006/main">
  <p:tag name="MH" val="20151107122905"/>
  <p:tag name="MH_LIBRARY" val="GRAPHIC"/>
  <p:tag name="MH_TYPE" val="SubTitle"/>
  <p:tag name="MH_ORDER" val="8"/>
</p:tagLst>
</file>

<file path=ppt/tags/tag4.xml><?xml version="1.0" encoding="utf-8"?>
<p:tagLst xmlns:p="http://schemas.openxmlformats.org/presentationml/2006/main">
  <p:tag name="KSO_WM_DIAGRAM_VIRTUALLY_FRAME" val="{&quot;height&quot;:178.55,&quot;left&quot;:142.94110236220473,&quot;top&quot;:239.5,&quot;width&quot;:741.6588976377952}"/>
</p:tagLst>
</file>

<file path=ppt/tags/tag40.xml><?xml version="1.0" encoding="utf-8"?>
<p:tagLst xmlns:p="http://schemas.openxmlformats.org/presentationml/2006/main">
  <p:tag name="commondata" val="eyJjb3VudCI6MiwiaGRpZCI6IjdmODQyNWU2OGRjZTI4YjY3ZTc2NWY1MWFmNmEwODUxIiwidXNlckNvdW50IjoyfQ=="/>
</p:tagLst>
</file>

<file path=ppt/tags/tag5.xml><?xml version="1.0" encoding="utf-8"?>
<p:tagLst xmlns:p="http://schemas.openxmlformats.org/presentationml/2006/main">
  <p:tag name="KSO_WM_DIAGRAM_VIRTUALLY_FRAME" val="{&quot;height&quot;:178.55,&quot;left&quot;:142.94110236220473,&quot;top&quot;:239.5,&quot;width&quot;:741.6588976377952}"/>
</p:tagLst>
</file>

<file path=ppt/tags/tag6.xml><?xml version="1.0" encoding="utf-8"?>
<p:tagLst xmlns:p="http://schemas.openxmlformats.org/presentationml/2006/main">
  <p:tag name="KSO_WM_DIAGRAM_VIRTUALLY_FRAME" val="{&quot;height&quot;:178.55,&quot;left&quot;:142.94110236220473,&quot;top&quot;:239.5,&quot;width&quot;:741.6588976377952}"/>
</p:tagLst>
</file>

<file path=ppt/tags/tag7.xml><?xml version="1.0" encoding="utf-8"?>
<p:tagLst xmlns:p="http://schemas.openxmlformats.org/presentationml/2006/main">
  <p:tag name="KSO_WM_DIAGRAM_VIRTUALLY_FRAME" val="{&quot;height&quot;:178.55,&quot;left&quot;:142.94110236220473,&quot;top&quot;:239.5,&quot;width&quot;:741.6588976377952}"/>
</p:tagLst>
</file>

<file path=ppt/tags/tag8.xml><?xml version="1.0" encoding="utf-8"?>
<p:tagLst xmlns:p="http://schemas.openxmlformats.org/presentationml/2006/main">
  <p:tag name="KSO_WM_DIAGRAM_VIRTUALLY_FRAME" val="{&quot;height&quot;:178.55,&quot;left&quot;:142.94110236220473,&quot;top&quot;:239.5,&quot;width&quot;:741.6588976377952}"/>
</p:tagLst>
</file>

<file path=ppt/tags/tag9.xml><?xml version="1.0" encoding="utf-8"?>
<p:tagLst xmlns:p="http://schemas.openxmlformats.org/presentationml/2006/main">
  <p:tag name="KSO_WM_DIAGRAM_VIRTUALLY_FRAME" val="{&quot;height&quot;:178.55,&quot;left&quot;:142.94110236220473,&quot;top&quot;:239.5,&quot;width&quot;:741.658897637795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3001</Words>
  <Application>WPS Office WWO_wpscloud_20241205195617-cad4b44aa2</Application>
  <PresentationFormat>宽屏</PresentationFormat>
  <Paragraphs>222</Paragraphs>
  <Slides>21</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21</vt:i4>
      </vt:variant>
    </vt:vector>
  </HeadingPairs>
  <TitlesOfParts>
    <vt:vector size="40" baseType="lpstr">
      <vt:lpstr>Arial</vt:lpstr>
      <vt:lpstr>宋体</vt:lpstr>
      <vt:lpstr>Wingdings</vt:lpstr>
      <vt:lpstr>微软雅黑 Light</vt:lpstr>
      <vt:lpstr>汉仪旗黑KW 55S</vt:lpstr>
      <vt:lpstr>汉仪粗简黑简</vt:lpstr>
      <vt:lpstr>MV Boli</vt:lpstr>
      <vt:lpstr>微软雅黑</vt:lpstr>
      <vt:lpstr>Calibri</vt:lpstr>
      <vt:lpstr>汉仪书宋二KW</vt:lpstr>
      <vt:lpstr>等线</vt:lpstr>
      <vt:lpstr>汉仪粗简黑简</vt:lpstr>
      <vt:lpstr>Wingdings</vt:lpstr>
      <vt:lpstr>微软雅黑</vt:lpstr>
      <vt:lpstr>思源黑体 CN Regular</vt:lpstr>
      <vt:lpstr>Kingsoft Confetti</vt:lpstr>
      <vt:lpstr>DejaVu Math TeX Gyre</vt:lpstr>
      <vt:lpstr>汉仪中等线KW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_薄荷千落</cp:lastModifiedBy>
  <dcterms:created xsi:type="dcterms:W3CDTF">2024-12-08T09:16:10Z</dcterms:created>
  <dcterms:modified xsi:type="dcterms:W3CDTF">2024-12-08T09:16:10Z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2052-12.9.0.19237</vt:lpwstr>
  </property>
  <property fmtid="{D5CDD505-2E9C-101B-9397-08002B2CF9AE}" pid="3" name="ICV">
    <vt:lpwstr>46C523FEA86A4D8CA1F64553DBF9D7C8_11</vt:lpwstr>
  </property>
  <property fmtid="{D5CDD505-2E9C-101B-9397-08002B2CF9AE}" pid="4" name="KSOTemplateUUID">
    <vt:lpwstr>v1.0_mb_fQ8dgcBO9tuGj4FWeefrOQ==</vt:lpwstr>
  </property>
</Properties>
</file>